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18" r:id="rId13"/>
    <p:sldId id="316" r:id="rId14"/>
    <p:sldId id="341" r:id="rId15"/>
    <p:sldId id="339" r:id="rId16"/>
    <p:sldId id="317" r:id="rId17"/>
    <p:sldId id="342" r:id="rId18"/>
    <p:sldId id="336" r:id="rId19"/>
    <p:sldId id="353" r:id="rId20"/>
    <p:sldId id="354" r:id="rId21"/>
    <p:sldId id="355" r:id="rId22"/>
    <p:sldId id="340" r:id="rId23"/>
    <p:sldId id="356" r:id="rId24"/>
    <p:sldId id="319" r:id="rId25"/>
    <p:sldId id="271" r:id="rId26"/>
    <p:sldId id="343" r:id="rId27"/>
    <p:sldId id="352" r:id="rId28"/>
    <p:sldId id="323" r:id="rId29"/>
    <p:sldId id="349" r:id="rId30"/>
    <p:sldId id="348" r:id="rId31"/>
    <p:sldId id="324" r:id="rId32"/>
    <p:sldId id="351" r:id="rId33"/>
    <p:sldId id="326" r:id="rId34"/>
    <p:sldId id="333" r:id="rId35"/>
    <p:sldId id="284" r:id="rId36"/>
    <p:sldId id="327" r:id="rId37"/>
    <p:sldId id="309" r:id="rId38"/>
    <p:sldId id="310" r:id="rId39"/>
    <p:sldId id="328" r:id="rId40"/>
    <p:sldId id="329" r:id="rId41"/>
    <p:sldId id="330" r:id="rId42"/>
    <p:sldId id="331" r:id="rId4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FFFF99"/>
    <a:srgbClr val="FFCC66"/>
    <a:srgbClr val="FFFFCC"/>
    <a:srgbClr val="FFCCCC"/>
    <a:srgbClr val="996633"/>
    <a:srgbClr val="FFCC00"/>
    <a:srgbClr val="FFACFB"/>
    <a:srgbClr val="E7E7E7"/>
    <a:srgbClr val="959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00" autoAdjust="0"/>
    <p:restoredTop sz="90929"/>
  </p:normalViewPr>
  <p:slideViewPr>
    <p:cSldViewPr>
      <p:cViewPr varScale="1">
        <p:scale>
          <a:sx n="49" d="100"/>
          <a:sy n="49" d="100"/>
        </p:scale>
        <p:origin x="7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2731FB58-5121-4B18-AF4F-A53A6FA83A84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FBA46CB9-B962-466D-BAE7-A66BED73A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77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5065B335-43BE-4A79-8E94-376C3C524EE4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967" tIns="46484" rIns="92967" bIns="464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6D53B010-AFBF-4D16-B73B-33E26F6A95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6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B010-AFBF-4D16-B73B-33E26F6A955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4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B010-AFBF-4D16-B73B-33E26F6A955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9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B010-AFBF-4D16-B73B-33E26F6A955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93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97BE3-CD20-4DD3-891A-71AB8167794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6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DEB85-3042-4570-A3C9-D68AB988CE59}" type="slidenum">
              <a:rPr lang="en-US"/>
              <a:pPr/>
              <a:t>13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9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DEB85-3042-4570-A3C9-D68AB988CE59}" type="slidenum">
              <a:rPr lang="en-US"/>
              <a:pPr/>
              <a:t>22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4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B010-AFBF-4D16-B73B-33E26F6A955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A7A68-C75B-4114-B8DD-4B8D3EB2BB29}" type="slidenum">
              <a:rPr lang="en-US">
                <a:latin typeface="Times New Roman" pitchFamily="39" charset="0"/>
              </a:rPr>
              <a:pPr/>
              <a:t>41</a:t>
            </a:fld>
            <a:endParaRPr lang="en-US">
              <a:latin typeface="Times New Roman" pitchFamily="39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3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9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DDF85-0883-4D6E-B42D-2221BAF017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66D76-BA0F-4A68-82C8-1484ED166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D5A4A-557C-4F9B-8F23-8E033E45F3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DB4B4-E9E6-4110-BB26-F0755F43D8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2C306-2888-4DC0-B57E-1C953D147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3E2F9-F1A6-4738-AEE2-1B3CA023E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C8A6B-82BA-4D13-9078-CBF70B2AFA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5342A-A82E-4F7E-A41F-0357BE3C9D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EFA40-809D-40A0-AE03-E9251D8A0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85BCA-A45B-4785-8852-742A62C405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3CB99-CB3E-48FD-96B4-12EDFEC04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2544-C658-4CB9-A680-2F774B619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C6DA-0084-455C-96D4-0EEB595F98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2465D-1C46-48BF-91F8-46E1950B3A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C2753FC-5CFC-4188-A678-0817831E94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package" Target="../embeddings/Microsoft_Word_Document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est_Africa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600200" y="304800"/>
            <a:ext cx="55626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LARGER NEW WORLDS are DISCOVERED……</a:t>
            </a:r>
          </a:p>
        </p:txBody>
      </p:sp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59408"/>
            <a:ext cx="3505200" cy="299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43027" y="1790700"/>
            <a:ext cx="4972373" cy="3810000"/>
          </a:xfrm>
          <a:noFill/>
        </p:spPr>
      </p:pic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3829457" y="5839028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Pre-Columbus </a:t>
            </a:r>
            <a:r>
              <a:rPr lang="en-US" i="1" dirty="0"/>
              <a:t>Mercator and Hondius </a:t>
            </a:r>
            <a:r>
              <a:rPr lang="en-US" dirty="0"/>
              <a:t>Map of the World</a:t>
            </a:r>
          </a:p>
        </p:txBody>
      </p:sp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20574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a look… notice what’s missing? See the shadow outline of the Americas? Didn’t know they existed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treaty-of-tordesil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65761"/>
            <a:ext cx="5562600" cy="282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64376" y="1524000"/>
            <a:ext cx="328842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CC00"/>
                </a:solidFill>
              </a:rPr>
              <a:t>This resulted in incredible gains in wealth by Spain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They now controlled the gold-laden continent of South America </a:t>
            </a:r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sz="quarter" idx="4294967295"/>
          </p:nvPr>
        </p:nvSpPr>
        <p:spPr>
          <a:xfrm>
            <a:off x="228600" y="152400"/>
            <a:ext cx="8686800" cy="13716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800" b="1" dirty="0">
                <a:latin typeface="Lucida Grande" charset="0"/>
              </a:rPr>
              <a:t>In 1494 Spain and Portugal signed </a:t>
            </a:r>
            <a:r>
              <a:rPr lang="en-US" sz="2800" b="1" u="sng" dirty="0">
                <a:solidFill>
                  <a:schemeClr val="folHlink"/>
                </a:solidFill>
                <a:latin typeface="Lucida Grande" charset="0"/>
              </a:rPr>
              <a:t>THE TREATY OF TORDESILLAS</a:t>
            </a:r>
            <a:r>
              <a:rPr lang="en-US" sz="2800" b="1" u="sng" dirty="0">
                <a:latin typeface="Lucida Grande" charset="0"/>
              </a:rPr>
              <a:t> </a:t>
            </a:r>
            <a:r>
              <a:rPr lang="en-US" sz="2800" b="1" dirty="0">
                <a:latin typeface="Lucida Grande" charset="0"/>
              </a:rPr>
              <a:t>dividing the </a:t>
            </a:r>
            <a:r>
              <a:rPr lang="en-US" sz="2800" b="1" i="1" dirty="0">
                <a:latin typeface="Lucida Grande" charset="0"/>
              </a:rPr>
              <a:t>“New World” </a:t>
            </a:r>
            <a:r>
              <a:rPr lang="en-US" sz="2800" b="1" dirty="0">
                <a:latin typeface="Lucida Grande" charset="0"/>
              </a:rPr>
              <a:t>between them; </a:t>
            </a:r>
            <a:endParaRPr lang="en-US" sz="2800" b="1" i="1" u="sng" dirty="0">
              <a:solidFill>
                <a:srgbClr val="FFCC00"/>
              </a:solidFill>
              <a:latin typeface="Lucida Grande" charset="0"/>
            </a:endParaRPr>
          </a:p>
        </p:txBody>
      </p:sp>
      <p:pic>
        <p:nvPicPr>
          <p:cNvPr id="60418" name="Picture 2" descr="https://upload.wikimedia.org/wikipedia/commons/1/1b/Pizarroshipbuild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46615"/>
            <a:ext cx="2614448" cy="19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s3.reutersmedia.net/resources/r/?m=02&amp;d=20081007&amp;t=2&amp;i=6288315&amp;w=644&amp;fh=&amp;fw=&amp;ll=&amp;pl=&amp;sq=&amp;r=2008-10-07T200105Z_01_BTRE4961JM300_RTROPTP_0_BRAZIL-AMAZ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17541"/>
            <a:ext cx="1485900" cy="11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https://s-media-cache-ak0.pinimg.com/originals/28/dd/03/28dd03cecbb93466ca5e9b4882c2a66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483914"/>
            <a:ext cx="3505199" cy="220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224" y="4278907"/>
            <a:ext cx="1633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C66"/>
                </a:solidFill>
              </a:rPr>
              <a:t>And the resource-rich Amazon River Basin.</a:t>
            </a:r>
          </a:p>
        </p:txBody>
      </p:sp>
    </p:spTree>
  </p:cSld>
  <p:clrMapOvr>
    <a:masterClrMapping/>
  </p:clrMapOvr>
  <p:transition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38" name="Group 78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0" y="92457"/>
          <a:ext cx="9144001" cy="6827145"/>
        </p:xfrm>
        <a:graphic>
          <a:graphicData uri="http://schemas.openxmlformats.org/drawingml/2006/table">
            <a:tbl>
              <a:tblPr/>
              <a:tblGrid>
                <a:gridCol w="2325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8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Bartolomeu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 Dias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Portugal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Discovered the overseas route to the Indian Ocean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Sailed around the Cape of Good Hope at southern tip of 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Vasco da Gama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Portugal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1497 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 1498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The first European to reach India through an overseas route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Landed in India in 1498. Allowed goods transported more cheaply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Christopher Columbus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Spain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1492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“Discovered” San Salvador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(the Americas)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New World opened for trade, colonies, &amp; settlement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Amerigo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 Vespucci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Italy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1497 - 1507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First to use the term “New World” - made several trips there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Did not think land he saw was Asia, German mapmaker named “America” after him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6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Vasco Nunez de Balboa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1513 or 1519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Crossed Panama and saw the Pacific Ocean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Established the fact that N. America was not part of Asia.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Ferdinand Magellan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1519 or 1520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1st to circumnavigate the world - go all the way around 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</a:rPr>
                        <a:t>Passed through straits at S. tip of So.Am.-reached Pacific-prove Earth 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77585574"/>
              </p:ext>
            </p:extLst>
          </p:nvPr>
        </p:nvGraphicFramePr>
        <p:xfrm>
          <a:off x="162474" y="0"/>
          <a:ext cx="84481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85" name="Document" r:id="rId4" imgW="9283700" imgH="7200900" progId="Word.Document.12">
                  <p:embed/>
                </p:oleObj>
              </mc:Choice>
              <mc:Fallback>
                <p:oleObj name="Document" r:id="rId4" imgW="9283700" imgH="7200900" progId="Word.Document.12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74" y="0"/>
                        <a:ext cx="8448126" cy="6858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B31828B-17FD-4E2B-B714-154A411EA5E9}"/>
              </a:ext>
            </a:extLst>
          </p:cNvPr>
          <p:cNvSpPr txBox="1"/>
          <p:nvPr/>
        </p:nvSpPr>
        <p:spPr>
          <a:xfrm>
            <a:off x="38100" y="62484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0080"/>
                </a:highlight>
              </a:rPr>
              <a:t>Use this slide (12) and slides 13 – 24 to complete the graphic organizer.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>
          <a:xfrm>
            <a:off x="-1183520" y="-1524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The Conquistadors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592453"/>
            <a:ext cx="6477000" cy="2330397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FFCC66"/>
                </a:solidFill>
              </a:rPr>
              <a:t>Hernan Cortes (also spelled Cortez) conquered Mexican Empire (Aztecs), 1519-21</a:t>
            </a:r>
          </a:p>
          <a:p>
            <a:pPr lvl="1" eaLnBrk="1" hangingPunct="1"/>
            <a:r>
              <a:rPr lang="en-US" sz="2400" dirty="0"/>
              <a:t>Led revolt by using subject tribes who resented tribute &amp; human sacrifices</a:t>
            </a:r>
          </a:p>
        </p:txBody>
      </p:sp>
      <p:pic>
        <p:nvPicPr>
          <p:cNvPr id="7182" name="Picture 14" descr="HernanCorte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60908" y="152400"/>
            <a:ext cx="2269906" cy="2209800"/>
          </a:xfrm>
          <a:noFill/>
        </p:spPr>
      </p:pic>
      <p:sp>
        <p:nvSpPr>
          <p:cNvPr id="13318" name="Text Box 16"/>
          <p:cNvSpPr txBox="1">
            <a:spLocks noChangeArrowheads="1"/>
          </p:cNvSpPr>
          <p:nvPr/>
        </p:nvSpPr>
        <p:spPr bwMode="auto">
          <a:xfrm>
            <a:off x="6460908" y="2461185"/>
            <a:ext cx="226990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CC66"/>
                </a:solidFill>
              </a:rPr>
              <a:t>Hernan Cortes</a:t>
            </a:r>
          </a:p>
        </p:txBody>
      </p:sp>
      <p:pic>
        <p:nvPicPr>
          <p:cNvPr id="64514" name="Picture 2" descr="http://image.slidesharecdn.com/civilizationscollide-140615095223-phpapp01/95/civilizations-collide-the-aztec-civilization-the-spanish-conquest-7-638.jpg?cb=1403630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11" y="3124200"/>
            <a:ext cx="4539812" cy="34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04800" y="5423637"/>
            <a:ext cx="4523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/>
            <a:r>
              <a:rPr lang="en-US" sz="2200" b="1" dirty="0">
                <a:solidFill>
                  <a:srgbClr val="FFFF99"/>
                </a:solidFill>
              </a:rPr>
              <a:t>The Spaniards did not like the Aztec religion &amp; forced them to convert to Christianity</a:t>
            </a:r>
          </a:p>
        </p:txBody>
      </p:sp>
      <p:pic>
        <p:nvPicPr>
          <p:cNvPr id="64516" name="Picture 4" descr="http://image.slidesharecdn.com/aztecs-1233857112316114-1/95/aztecs-5-728.jpg?cb=12338885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6" y="2495344"/>
            <a:ext cx="3839095" cy="288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upload.wikimedia.org/wikipedia/commons/c/c6/Murales_Rivera_-_Markt_in_Tlatelolco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" y="-3243"/>
            <a:ext cx="436550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713" y="3328482"/>
            <a:ext cx="897528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This information is to help you complete the graphic organizer. PLUS -  it’s interesting!</a:t>
            </a:r>
          </a:p>
          <a:p>
            <a:endParaRPr lang="en-US" sz="2000" b="1" dirty="0">
              <a:solidFill>
                <a:srgbClr val="FFCC66"/>
              </a:solidFill>
            </a:endParaRPr>
          </a:p>
          <a:p>
            <a:r>
              <a:rPr lang="en-US" b="1" dirty="0">
                <a:solidFill>
                  <a:srgbClr val="FFCC66"/>
                </a:solidFill>
              </a:rPr>
              <a:t>Through the Aztecs’ efforts, </a:t>
            </a:r>
            <a:r>
              <a:rPr lang="en-US" b="1" dirty="0" err="1">
                <a:solidFill>
                  <a:srgbClr val="FFCC66"/>
                </a:solidFill>
              </a:rPr>
              <a:t>Tenoch-titlán</a:t>
            </a:r>
            <a:r>
              <a:rPr lang="en-US" b="1" dirty="0">
                <a:solidFill>
                  <a:srgbClr val="FFCC66"/>
                </a:solidFill>
              </a:rPr>
              <a:t> became the greatest city in the Americas. It had huge temples, a busy market, clean streets, and a magnificent palace. The first Europeans in the city were stunned by what they saw. It was one of the world’s largest cities.</a:t>
            </a:r>
            <a:br>
              <a:rPr lang="en-US" sz="1800" dirty="0"/>
            </a:br>
            <a:br>
              <a:rPr lang="en-US" sz="1900" b="1" dirty="0"/>
            </a:br>
            <a:r>
              <a:rPr lang="en-US" sz="1600" b="1" i="1" dirty="0"/>
              <a:t>“These great towns and pyramids and buildings rising from the water, all made of stone, seemed like an enchanted vision . . . It was all so wonderful that I do not know how to describe this first glimpse of things never heard of, seen, or dreamed of before.”</a:t>
            </a:r>
            <a:br>
              <a:rPr lang="en-US" sz="1600" b="1" dirty="0"/>
            </a:br>
            <a:r>
              <a:rPr lang="en-US" sz="1600" dirty="0"/>
              <a:t>–Bernal Díaz del Castillo, from The Conquest of New Spain</a:t>
            </a:r>
            <a:br>
              <a:rPr lang="en-US" sz="1800" dirty="0"/>
            </a:br>
            <a:br>
              <a:rPr lang="en-US" sz="1800" dirty="0"/>
            </a:br>
            <a:endParaRPr lang="en-US" sz="1800" b="1" dirty="0">
              <a:solidFill>
                <a:srgbClr val="FFCC66"/>
              </a:solidFill>
            </a:endParaRPr>
          </a:p>
        </p:txBody>
      </p:sp>
      <p:pic>
        <p:nvPicPr>
          <p:cNvPr id="62466" name="Picture 2" descr="http://www.watertown.k12.ma.us/cunniff/americanhistorycentral/Graphic_Images/02_Indians_North_America/11_The_Aztecs/Tenochtitlan_Lak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99" y="85705"/>
            <a:ext cx="4481576" cy="31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97054"/>
            <a:ext cx="440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The  Aztec city of Tenochtitlan (their capital)</a:t>
            </a:r>
          </a:p>
        </p:txBody>
      </p:sp>
    </p:spTree>
    <p:extLst>
      <p:ext uri="{BB962C8B-B14F-4D97-AF65-F5344CB8AC3E}">
        <p14:creationId xmlns:p14="http://schemas.microsoft.com/office/powerpoint/2010/main" val="243502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_Americas_-_Tenochtit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33" y="123111"/>
            <a:ext cx="4322787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http://www.natgeocreative.com/comp/02/376/224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2" y="163988"/>
            <a:ext cx="4322787" cy="27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http://www.mexicolore.co.uk/images-3/377_0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1" y="3022947"/>
            <a:ext cx="4293685" cy="25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6256" y="5778909"/>
            <a:ext cx="929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FFFF99"/>
                </a:solidFill>
              </a:rPr>
              <a:t>The  Aztec city of Tenochtitlan was surrounded by</a:t>
            </a:r>
            <a:r>
              <a:rPr lang="en-US" sz="2600" dirty="0">
                <a:solidFill>
                  <a:srgbClr val="FFCCCC"/>
                </a:solidFill>
              </a:rPr>
              <a:t> </a:t>
            </a:r>
            <a:r>
              <a:rPr lang="en-US" sz="2600" b="1" dirty="0">
                <a:solidFill>
                  <a:srgbClr val="FFCCCC"/>
                </a:solidFill>
              </a:rPr>
              <a:t>Chinampas</a:t>
            </a:r>
            <a:r>
              <a:rPr lang="en-US" sz="2600" dirty="0">
                <a:solidFill>
                  <a:srgbClr val="FFCCCC"/>
                </a:solidFill>
              </a:rPr>
              <a:t> </a:t>
            </a:r>
            <a:r>
              <a:rPr lang="en-US" dirty="0">
                <a:solidFill>
                  <a:srgbClr val="FFFF99"/>
                </a:solidFill>
              </a:rPr>
              <a:t>– small, floating, man-made gardens created by interweaving reeds.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73593-6EC6-4B40-93E5-AE49DF6D5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" y="-123110"/>
            <a:ext cx="258404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Roboto"/>
              </a:rPr>
              <a:t>"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7AFA79-82F6-4740-86AA-954D07ED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-322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92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2466"/>
            <a:ext cx="8001000" cy="685800"/>
          </a:xfrm>
        </p:spPr>
        <p:txBody>
          <a:bodyPr/>
          <a:lstStyle/>
          <a:p>
            <a:r>
              <a:rPr lang="en-US" dirty="0"/>
              <a:t>Spaniards vs. Aztecs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30187" y="971145"/>
            <a:ext cx="5459387" cy="5638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100" b="1" dirty="0">
                <a:solidFill>
                  <a:srgbClr val="FFCCCC"/>
                </a:solidFill>
              </a:rPr>
              <a:t>Moctezuma and the Aztecs thought that Cortés &amp; his men were </a:t>
            </a:r>
            <a:r>
              <a:rPr lang="en-US" sz="2100" b="1" i="1" dirty="0">
                <a:solidFill>
                  <a:srgbClr val="FFFFCC"/>
                </a:solidFill>
              </a:rPr>
              <a:t>Quetzalcoatl</a:t>
            </a:r>
            <a:r>
              <a:rPr lang="en-US" sz="2100" b="1" dirty="0">
                <a:solidFill>
                  <a:srgbClr val="FFCCCC"/>
                </a:solidFill>
              </a:rPr>
              <a:t> and other of the Aztec gods returning to live among them. </a:t>
            </a:r>
          </a:p>
          <a:p>
            <a:pPr marL="457200" lvl="1" indent="0">
              <a:buNone/>
            </a:pPr>
            <a:r>
              <a:rPr lang="en-US" sz="2100" b="1" dirty="0">
                <a:solidFill>
                  <a:srgbClr val="FFFF99"/>
                </a:solidFill>
              </a:rPr>
              <a:t>The Aztecs had never seen white people or anyone with facial hair. They had never seen horses either. They thought the man and horse was all one creature</a:t>
            </a:r>
            <a:r>
              <a:rPr lang="en-US" sz="2000" b="1" dirty="0">
                <a:solidFill>
                  <a:srgbClr val="FFFF99"/>
                </a:solidFill>
              </a:rPr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372" y="417147"/>
            <a:ext cx="8751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CC"/>
                </a:solidFill>
              </a:rPr>
              <a:t>Aztec leader – </a:t>
            </a:r>
            <a:r>
              <a:rPr lang="en-US" sz="3000" b="1" dirty="0" err="1">
                <a:solidFill>
                  <a:srgbClr val="FFFFCC"/>
                </a:solidFill>
              </a:rPr>
              <a:t>Moctezuma</a:t>
            </a:r>
            <a:r>
              <a:rPr lang="en-US" sz="3000" b="1" dirty="0">
                <a:solidFill>
                  <a:srgbClr val="FFFFCC"/>
                </a:solidFill>
              </a:rPr>
              <a:t> (also spelled Montezuma)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4234010"/>
            <a:ext cx="2005580" cy="246221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Moctezuma meets Cortés with </a:t>
            </a:r>
            <a:r>
              <a:rPr lang="en-US" sz="2200" dirty="0" err="1">
                <a:solidFill>
                  <a:schemeClr val="bg1"/>
                </a:solidFill>
              </a:rPr>
              <a:t>Malinche</a:t>
            </a:r>
            <a:r>
              <a:rPr lang="en-US" sz="2200" dirty="0">
                <a:solidFill>
                  <a:schemeClr val="bg1"/>
                </a:solidFill>
              </a:rPr>
              <a:t>, a native woman from another tribe, as an interpreter</a:t>
            </a:r>
          </a:p>
        </p:txBody>
      </p:sp>
      <p:pic>
        <p:nvPicPr>
          <p:cNvPr id="55298" name="Picture 2" descr="Related image">
            <a:extLst>
              <a:ext uri="{FF2B5EF4-FFF2-40B4-BE49-F238E27FC236}">
                <a16:creationId xmlns:a16="http://schemas.microsoft.com/office/drawing/2014/main" id="{922541E1-7345-4234-AE8B-0538551A5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0" y="3863980"/>
            <a:ext cx="4240704" cy="28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CBCA9-8ADF-4117-8C35-65DB38443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000" y="1117538"/>
            <a:ext cx="3819525" cy="3028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19663-78E3-41AC-921A-6A0B00F22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59950"/>
            <a:ext cx="2247156" cy="245695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01937"/>
            <a:ext cx="3657600" cy="685800"/>
          </a:xfrm>
        </p:spPr>
        <p:txBody>
          <a:bodyPr/>
          <a:lstStyle/>
          <a:p>
            <a:r>
              <a:rPr lang="en-US" sz="3200" dirty="0"/>
              <a:t>Spaniards vs. Aztecs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1582" y="808401"/>
            <a:ext cx="4495800" cy="2759825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600" dirty="0"/>
              <a:t>The Aztecs grew tired of the Spaniards taking all of their gold and mistreating them. They drove the Spaniards from the city of Tenochtitlan.</a:t>
            </a:r>
          </a:p>
          <a:p>
            <a:pPr marL="457200" lvl="1" indent="0">
              <a:buNone/>
            </a:pPr>
            <a:r>
              <a:rPr lang="en-US" sz="2600" dirty="0"/>
              <a:t> </a:t>
            </a:r>
            <a:r>
              <a:rPr lang="en-US" b="1" dirty="0">
                <a:solidFill>
                  <a:srgbClr val="FFCC66"/>
                </a:solidFill>
              </a:rPr>
              <a:t>Moctezuma was killed during the battle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4280" name="Picture 8" descr="http://unidadsudamericana.com/wp-content/uploads/2014/07/nocheTri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25" y="101937"/>
            <a:ext cx="5159207" cy="37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E8B7A-2023-4134-8CC0-00E9FC46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543" y="3672253"/>
            <a:ext cx="4220389" cy="2992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1A2B0-ED90-449F-B0D5-141FC3A84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54" y="3322000"/>
            <a:ext cx="4700587" cy="33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93030"/>
      </p:ext>
    </p:extLst>
  </p:cSld>
  <p:clrMapOvr>
    <a:masterClrMapping/>
  </p:clrMapOvr>
  <p:transition spd="med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487" y="161924"/>
            <a:ext cx="4267200" cy="685800"/>
          </a:xfrm>
        </p:spPr>
        <p:txBody>
          <a:bodyPr/>
          <a:lstStyle/>
          <a:p>
            <a:r>
              <a:rPr lang="en-US" sz="3600" dirty="0"/>
              <a:t>Spaniards vs. Aztecs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14666" y="4495800"/>
            <a:ext cx="4733924" cy="2438400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solidFill>
                  <a:srgbClr val="FFFFCC"/>
                </a:solidFill>
              </a:rPr>
              <a:t>Cortes counter attacks and takes the city of Tenochtitlan. </a:t>
            </a:r>
            <a:r>
              <a:rPr lang="en-US" dirty="0"/>
              <a:t>Spain then builds their city, now known as Mexico City.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FB9E9-FA90-4396-968A-B65DAC6F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61924"/>
            <a:ext cx="3470310" cy="4333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35C7B-CE56-472B-93DF-FF574018F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49" y="954931"/>
            <a:ext cx="4733925" cy="57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5211"/>
      </p:ext>
    </p:extLst>
  </p:cSld>
  <p:clrMapOvr>
    <a:masterClrMapping/>
  </p:clrMapOvr>
  <p:transition spd="med">
    <p:newsfla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E78F05-977F-4DD9-AD3D-523B1173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3" y="103629"/>
            <a:ext cx="2856889" cy="3278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25E13-13B0-4387-8246-F403D9099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4" y="2968911"/>
            <a:ext cx="3536949" cy="2652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82F7BA-4BED-4283-B1A4-032802CBE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054" y="177686"/>
            <a:ext cx="3530851" cy="26527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59EB49-E432-4C9A-BD23-21501C9DB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55" y="97144"/>
            <a:ext cx="2400001" cy="3103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DEEED0-4556-4738-85D4-6201E9A7B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839" y="2905253"/>
            <a:ext cx="2438400" cy="23420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B5E4A8-6B66-4A5C-BBC2-AC704AA88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729" y="2968911"/>
            <a:ext cx="2603218" cy="1347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E8678A-6EA4-41EF-B72E-D9397DD7F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569" y="5322112"/>
            <a:ext cx="3216392" cy="14387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5E7862-9411-41F1-A2C8-7A338C0A8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6" y="5614709"/>
            <a:ext cx="3877392" cy="1146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FE6BF0-FDA6-4B2C-8BB1-E67F46E9C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5297" y="5356111"/>
            <a:ext cx="1824649" cy="1447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658AE0-82FC-4D42-8905-116B93653060}"/>
              </a:ext>
            </a:extLst>
          </p:cNvPr>
          <p:cNvSpPr txBox="1"/>
          <p:nvPr/>
        </p:nvSpPr>
        <p:spPr>
          <a:xfrm>
            <a:off x="1971122" y="2488956"/>
            <a:ext cx="2529898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The Inca Empire 1463-1532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BF8FB-B3B5-417A-91EA-8F21D623B03C}"/>
              </a:ext>
            </a:extLst>
          </p:cNvPr>
          <p:cNvSpPr txBox="1"/>
          <p:nvPr/>
        </p:nvSpPr>
        <p:spPr>
          <a:xfrm>
            <a:off x="6420350" y="4407717"/>
            <a:ext cx="2854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Inca were the first to cultivate potatoes</a:t>
            </a:r>
          </a:p>
        </p:txBody>
      </p:sp>
    </p:spTree>
    <p:extLst>
      <p:ext uri="{BB962C8B-B14F-4D97-AF65-F5344CB8AC3E}">
        <p14:creationId xmlns:p14="http://schemas.microsoft.com/office/powerpoint/2010/main" val="25098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40" y="491105"/>
            <a:ext cx="5833176" cy="26776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u="sng" dirty="0">
                <a:solidFill>
                  <a:srgbClr val="FFC000"/>
                </a:solidFill>
              </a:rPr>
              <a:t>Prince Henry “The Navigator” of Portugal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/>
              <a:t>led the way and opened the door to exploration.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He paid for explorations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He set up a school of navigation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He Gathered scientists &amp;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u="sng" dirty="0">
                <a:solidFill>
                  <a:srgbClr val="FFFF00"/>
                </a:solidFill>
              </a:rPr>
              <a:t>Cartographers</a:t>
            </a:r>
            <a:r>
              <a:rPr lang="en-US" b="1" dirty="0"/>
              <a:t> </a:t>
            </a:r>
            <a:r>
              <a:rPr lang="en-US" b="1" dirty="0">
                <a:solidFill>
                  <a:srgbClr val="FFFF00"/>
                </a:solidFill>
              </a:rPr>
              <a:t>= a person who draws or produces maps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859" y="3940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</a:rPr>
              <a:t>Early to mid 1400s:</a:t>
            </a:r>
          </a:p>
        </p:txBody>
      </p:sp>
      <p:pic>
        <p:nvPicPr>
          <p:cNvPr id="45058" name="Picture 2" descr="http://www.enchantedlearning.com/explorers/gifs/Henry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81" y="3237221"/>
            <a:ext cx="5412273" cy="344082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06555" y="3393411"/>
            <a:ext cx="2859575" cy="169277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dirty="0"/>
              <a:t>The earliest explorations were around the coast of </a:t>
            </a:r>
            <a:r>
              <a:rPr lang="en-US" sz="2500" b="1" dirty="0">
                <a:solidFill>
                  <a:srgbClr val="000000"/>
                </a:solidFill>
                <a:hlinkClick r:id="rId3" tooltip="w:West Africa"/>
              </a:rPr>
              <a:t>West Africa</a:t>
            </a:r>
            <a:r>
              <a:rPr lang="en-US" sz="2500" dirty="0"/>
              <a:t>,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66673" y="5112118"/>
            <a:ext cx="2939340" cy="156966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folHlink"/>
                </a:solidFill>
              </a:rPr>
              <a:t>Most of the new technology and maps came from the east and the Arab World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85FF6-3109-4C73-93D0-3682D4CC4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673" y="93134"/>
            <a:ext cx="2850800" cy="3300277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6FCF7C-7053-453F-A6CD-A0810FF8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9400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CBF3B-3A13-494B-B8D6-BE16B46D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5" y="0"/>
            <a:ext cx="2858851" cy="3264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DF05E-8E7C-47DD-A1F9-78F074772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5" y="4525560"/>
            <a:ext cx="3602655" cy="2205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96A45-2F1F-44D6-8D9E-32CD2B7E5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77" y="0"/>
            <a:ext cx="2718486" cy="480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EEAB9D-5DEB-44CC-A948-731013D51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255" y="3359285"/>
            <a:ext cx="2371279" cy="3339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681448-08D5-4E3C-B27D-AEA436F13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776" y="4987654"/>
            <a:ext cx="2718485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A7CC9-D7F9-48D0-AED1-D3C8F58C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3" y="158496"/>
            <a:ext cx="4147417" cy="3110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76228F-0A9F-4974-8FE1-4765F741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68" y="179660"/>
            <a:ext cx="2584928" cy="3900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C5195-1261-4C9F-8719-CDEC3A840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5" y="3428999"/>
            <a:ext cx="2395134" cy="3270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6B27D-A73C-4C3E-813F-C658E132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630" y="4137276"/>
            <a:ext cx="2739496" cy="2601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40F81-F1D0-48FE-BEA4-B221A108D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332" y="158496"/>
            <a:ext cx="2584928" cy="1375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642AE-C128-477D-B094-9504B0E48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2015" y="3467910"/>
            <a:ext cx="3606385" cy="3270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F0319C-E4A8-4AEB-9D60-4837ED75D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6877" y="1668833"/>
            <a:ext cx="2419348" cy="16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64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>
          <a:xfrm>
            <a:off x="-1611284" y="-114300"/>
            <a:ext cx="7772400" cy="838200"/>
          </a:xfrm>
        </p:spPr>
        <p:txBody>
          <a:bodyPr/>
          <a:lstStyle/>
          <a:p>
            <a:pPr eaLnBrk="1" hangingPunct="1"/>
            <a:r>
              <a:rPr lang="en-US" sz="4000" dirty="0"/>
              <a:t>The Conquistadors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45507" y="617208"/>
            <a:ext cx="5113440" cy="677419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chemeClr val="tx2"/>
                </a:solidFill>
              </a:rPr>
              <a:t>Francisco Pizzaro</a:t>
            </a:r>
            <a:endParaRPr lang="en-US" u="sng" dirty="0">
              <a:solidFill>
                <a:schemeClr val="tx2"/>
              </a:solidFill>
            </a:endParaRPr>
          </a:p>
          <a:p>
            <a:pPr eaLnBrk="1" hangingPunct="1"/>
            <a:r>
              <a:rPr lang="en-US" sz="2800" b="1" dirty="0"/>
              <a:t>Took advantage of Inca civil war between rival brothers</a:t>
            </a:r>
          </a:p>
          <a:p>
            <a:pPr eaLnBrk="1" hangingPunct="1"/>
            <a:r>
              <a:rPr lang="en-US" sz="2800" b="1" dirty="0">
                <a:solidFill>
                  <a:srgbClr val="FFCC66"/>
                </a:solidFill>
              </a:rPr>
              <a:t>The Spanish Conquered Incan Empire, 1531-32</a:t>
            </a:r>
          </a:p>
          <a:p>
            <a:pPr eaLnBrk="1" hangingPunct="1"/>
            <a:r>
              <a:rPr lang="en-US" sz="2400" dirty="0"/>
              <a:t>With fewer than 200 men against several thousand, </a:t>
            </a:r>
            <a:r>
              <a:rPr lang="en-US" sz="2400" b="1" dirty="0"/>
              <a:t>Pizarro</a:t>
            </a:r>
            <a:r>
              <a:rPr lang="en-US" sz="2400" dirty="0"/>
              <a:t> lures the Incan Emperor Atahualpa to a feast in the emperor's honor and then opens fire on the unarmed Incans. 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r>
              <a:rPr lang="en-US" sz="2400" dirty="0"/>
              <a:t>Pizarro Executes Atahualpa, the 13th and last emperor of the </a:t>
            </a:r>
            <a:r>
              <a:rPr lang="en-US" sz="2400" b="1" dirty="0"/>
              <a:t>Incas</a:t>
            </a:r>
            <a:r>
              <a:rPr lang="en-US" sz="2400" dirty="0"/>
              <a:t>, who </a:t>
            </a:r>
            <a:r>
              <a:rPr lang="en-US" sz="2400" b="1" dirty="0"/>
              <a:t>dies</a:t>
            </a:r>
            <a:r>
              <a:rPr lang="en-US" sz="2400" dirty="0"/>
              <a:t> by strangulation. </a:t>
            </a:r>
          </a:p>
        </p:txBody>
      </p:sp>
      <p:pic>
        <p:nvPicPr>
          <p:cNvPr id="7183" name="Picture 15" descr="Pizar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968" y="166436"/>
            <a:ext cx="1382881" cy="182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http://1.bp.blogspot.com/-v2rxPGlApQE/VYrlPW1V6II/AAAAAAAASMM/wwwdHl2iYDM/s1600/171B-Image%2BCivil%2BW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36727"/>
            <a:ext cx="3629063" cy="23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Related image">
            <a:extLst>
              <a:ext uri="{FF2B5EF4-FFF2-40B4-BE49-F238E27FC236}">
                <a16:creationId xmlns:a16="http://schemas.microsoft.com/office/drawing/2014/main" id="{E48AA68E-69C0-47A7-994E-E33022AE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64" y="506944"/>
            <a:ext cx="2319901" cy="31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842271-70F8-406D-BCAA-2F4F988A3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678" y="2061220"/>
            <a:ext cx="1510876" cy="21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537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2B0F54-F495-4983-8337-F86C710C1BCD}"/>
              </a:ext>
            </a:extLst>
          </p:cNvPr>
          <p:cNvSpPr txBox="1"/>
          <p:nvPr/>
        </p:nvSpPr>
        <p:spPr>
          <a:xfrm>
            <a:off x="304800" y="1524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 </a:t>
            </a:r>
            <a:r>
              <a:rPr lang="en-US" b="1" dirty="0"/>
              <a:t>Incas</a:t>
            </a:r>
            <a:r>
              <a:rPr lang="en-US" dirty="0"/>
              <a:t> had no immunity against European diseases, and it </a:t>
            </a:r>
            <a:r>
              <a:rPr lang="en-US" b="1" dirty="0"/>
              <a:t>is</a:t>
            </a:r>
            <a:r>
              <a:rPr lang="en-US" dirty="0"/>
              <a:t> estimated that as </a:t>
            </a:r>
            <a:r>
              <a:rPr lang="en-US" b="1" dirty="0"/>
              <a:t>many</a:t>
            </a:r>
            <a:r>
              <a:rPr lang="en-US" dirty="0"/>
              <a:t> as 250,000 </a:t>
            </a:r>
            <a:r>
              <a:rPr lang="en-US" b="1" dirty="0"/>
              <a:t>Incas</a:t>
            </a:r>
            <a:r>
              <a:rPr lang="en-US" dirty="0"/>
              <a:t> may have </a:t>
            </a:r>
            <a:r>
              <a:rPr lang="en-US" b="1" dirty="0"/>
              <a:t>died</a:t>
            </a:r>
            <a:r>
              <a:rPr lang="en-US" dirty="0"/>
              <a:t> of </a:t>
            </a:r>
            <a:r>
              <a:rPr lang="en-US" b="1" dirty="0"/>
              <a:t>smallpox</a:t>
            </a:r>
            <a:r>
              <a:rPr lang="en-US" dirty="0"/>
              <a:t> before any of them even saw a European. </a:t>
            </a:r>
            <a:r>
              <a:rPr lang="en-US" sz="2800" b="1" u="sng" dirty="0">
                <a:solidFill>
                  <a:srgbClr val="FFCC66"/>
                </a:solidFill>
              </a:rPr>
              <a:t>European Diseases killed an estimated 90% of all Native Americans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B27BF-9039-4871-8D7B-2B07D533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869" y="1857815"/>
            <a:ext cx="5121084" cy="381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F8D73-28BC-42DF-A524-3E5A44E6EE8A}"/>
              </a:ext>
            </a:extLst>
          </p:cNvPr>
          <p:cNvSpPr txBox="1"/>
          <p:nvPr/>
        </p:nvSpPr>
        <p:spPr>
          <a:xfrm>
            <a:off x="3640409" y="5751493"/>
            <a:ext cx="5122591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96633"/>
                </a:solidFill>
              </a:rPr>
              <a:t>Spread smallpox deliberately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Biological Warfare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C7E1D-4B4F-4DD4-B709-4EE3702561B8}"/>
              </a:ext>
            </a:extLst>
          </p:cNvPr>
          <p:cNvSpPr txBox="1"/>
          <p:nvPr/>
        </p:nvSpPr>
        <p:spPr>
          <a:xfrm>
            <a:off x="304800" y="2129837"/>
            <a:ext cx="3446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99"/>
                </a:solidFill>
              </a:rPr>
              <a:t>The Spaniards purposely gave the Inca blankets contaminated with smallpox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C44D0-98BF-4A75-A60F-E23971FC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0" y="4459954"/>
            <a:ext cx="3294980" cy="227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49" y="-232065"/>
            <a:ext cx="8229600" cy="1143000"/>
          </a:xfrm>
        </p:spPr>
        <p:txBody>
          <a:bodyPr/>
          <a:lstStyle/>
          <a:p>
            <a:r>
              <a:rPr lang="en-US" dirty="0"/>
              <a:t>Reasons for Spanish Victory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2377"/>
            <a:ext cx="4417079" cy="56862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550" dirty="0">
                <a:solidFill>
                  <a:srgbClr val="FFCC66"/>
                </a:solidFill>
              </a:rPr>
              <a:t>Superior military technology – steel swords, guns, cannons, armor, horses,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50" dirty="0"/>
              <a:t>Division of South and North American tribes – created dissention and civil wars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50" dirty="0">
                <a:solidFill>
                  <a:srgbClr val="FFCC66"/>
                </a:solidFill>
              </a:rPr>
              <a:t>Disease – horrific smallpox, measles, mumps, influenza, pertussis, </a:t>
            </a:r>
            <a:r>
              <a:rPr lang="en-US" sz="2550" dirty="0" err="1">
                <a:solidFill>
                  <a:srgbClr val="FFCC66"/>
                </a:solidFill>
              </a:rPr>
              <a:t>diptheria</a:t>
            </a:r>
            <a:r>
              <a:rPr lang="en-US" sz="2550" dirty="0">
                <a:solidFill>
                  <a:srgbClr val="FFCC66"/>
                </a:solidFill>
              </a:rPr>
              <a:t>, and many more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50" dirty="0"/>
              <a:t>Many Native Americans believed it was the end of the world – and for many of them – it was </a:t>
            </a:r>
            <a:r>
              <a:rPr lang="en-US" sz="2550" dirty="0">
                <a:sym typeface="Wingdings" panose="05000000000000000000" pitchFamily="2" charset="2"/>
              </a:rPr>
              <a:t></a:t>
            </a:r>
            <a:endParaRPr lang="en-US" sz="2550" dirty="0"/>
          </a:p>
        </p:txBody>
      </p:sp>
      <p:pic>
        <p:nvPicPr>
          <p:cNvPr id="67588" name="Picture 4" descr="http://images.techtimes.com/data/images/full/6976/smallpox.jpg?w=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49" y="3158861"/>
            <a:ext cx="192186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http://www.bbc.co.uk/staticarchive/1586b07356150837f0d5c1a91968f378012161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05287"/>
            <a:ext cx="2723452" cy="23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6" name="Picture 12" descr="https://nicoandpipe.wikispaces.com/file/view/Spanish_Conquistadors.jpg/107876593/Spanish_Conquistado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21" y="655301"/>
            <a:ext cx="2413560" cy="23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75981-E2E7-4887-A9F7-CBE1FA803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103" y="811455"/>
            <a:ext cx="2413560" cy="3400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81A18-9313-48A4-80EC-EE64C1CFA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520362"/>
            <a:ext cx="2446934" cy="1227452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135" y="152400"/>
            <a:ext cx="4248065" cy="1905000"/>
          </a:xfrm>
        </p:spPr>
        <p:txBody>
          <a:bodyPr/>
          <a:lstStyle/>
          <a:p>
            <a:pPr eaLnBrk="1" hangingPunct="1"/>
            <a:r>
              <a:rPr lang="en-US" sz="2800" dirty="0"/>
              <a:t>The </a:t>
            </a:r>
            <a:r>
              <a:rPr lang="en-US" sz="2800" b="1" dirty="0">
                <a:solidFill>
                  <a:schemeClr val="folHlink"/>
                </a:solidFill>
              </a:rPr>
              <a:t>ENCOMIENDA SYSTEM</a:t>
            </a:r>
            <a:r>
              <a:rPr lang="en-US" sz="2800" b="1" dirty="0"/>
              <a:t> </a:t>
            </a:r>
            <a:r>
              <a:rPr lang="en-US" sz="2800" dirty="0"/>
              <a:t>was the forced labor of  Native Americans in Latin America by the Spanish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110990" y="2895600"/>
            <a:ext cx="4572000" cy="4460082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CC66"/>
                </a:solidFill>
              </a:rPr>
              <a:t>Bartolome de Las Casas</a:t>
            </a:r>
            <a:endParaRPr lang="en-US" sz="2400" b="1" dirty="0">
              <a:solidFill>
                <a:srgbClr val="FFCC66"/>
              </a:solidFill>
            </a:endParaRPr>
          </a:p>
          <a:p>
            <a:pPr lvl="1" eaLnBrk="1" hangingPunct="1"/>
            <a:r>
              <a:rPr lang="en-US" sz="2400" dirty="0"/>
              <a:t>Catholic Priest</a:t>
            </a:r>
          </a:p>
          <a:p>
            <a:pPr lvl="1" eaLnBrk="1" hangingPunct="1"/>
            <a:r>
              <a:rPr lang="en-US" sz="2400" dirty="0"/>
              <a:t>Wrote to the King of Spain to protest the abuse of Native Americans &amp; he wanted to help them.</a:t>
            </a:r>
          </a:p>
          <a:p>
            <a:pPr lvl="1" eaLnBrk="1" hangingPunct="1"/>
            <a:r>
              <a:rPr lang="en-US" sz="2400" dirty="0"/>
              <a:t>But…. He proposed that they bring over Africans as slaves instead!</a:t>
            </a:r>
          </a:p>
          <a:p>
            <a:pPr lvl="1" eaLnBrk="1" hangingPunct="1"/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9460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0" y="152400"/>
            <a:ext cx="2508250" cy="2179638"/>
          </a:xfrm>
          <a:noFill/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22161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875" y="340518"/>
            <a:ext cx="27432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8644" y="2815431"/>
            <a:ext cx="19050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1613" y="4465503"/>
            <a:ext cx="187026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6082863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924800" cy="762000"/>
          </a:xfrm>
        </p:spPr>
        <p:txBody>
          <a:bodyPr/>
          <a:lstStyle/>
          <a:p>
            <a:r>
              <a:rPr lang="en-US" dirty="0"/>
              <a:t>Spanish Colonies in the Americas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257300"/>
            <a:ext cx="4541304" cy="5562600"/>
          </a:xfrm>
        </p:spPr>
        <p:txBody>
          <a:bodyPr>
            <a:normAutofit fontScale="92500" lnSpcReduction="20000"/>
          </a:bodyPr>
          <a:lstStyle/>
          <a:p>
            <a:pPr lvl="1" eaLnBrk="1" hangingPunct="1"/>
            <a:r>
              <a:rPr lang="en-US" sz="3300" b="1" dirty="0">
                <a:solidFill>
                  <a:srgbClr val="FFFFCC"/>
                </a:solidFill>
              </a:rPr>
              <a:t>1542- </a:t>
            </a:r>
            <a:r>
              <a:rPr lang="en-US" sz="3300" b="1" dirty="0">
                <a:solidFill>
                  <a:srgbClr val="FFCC66"/>
                </a:solidFill>
              </a:rPr>
              <a:t>The </a:t>
            </a:r>
            <a:r>
              <a:rPr lang="en-US" sz="3300" b="1" u="sng" dirty="0">
                <a:solidFill>
                  <a:srgbClr val="FFCC66"/>
                </a:solidFill>
              </a:rPr>
              <a:t>Laws of the Indies</a:t>
            </a:r>
            <a:r>
              <a:rPr lang="en-US" sz="3300" b="1" u="sng" dirty="0">
                <a:solidFill>
                  <a:srgbClr val="FFFFCC"/>
                </a:solidFill>
              </a:rPr>
              <a:t> </a:t>
            </a:r>
            <a:r>
              <a:rPr lang="en-US" sz="3300" b="1" dirty="0">
                <a:solidFill>
                  <a:srgbClr val="FFFFCC"/>
                </a:solidFill>
              </a:rPr>
              <a:t>– forbade enslavement &amp; abuse of Native Americans</a:t>
            </a:r>
          </a:p>
          <a:p>
            <a:pPr lvl="1" eaLnBrk="1" hangingPunct="1"/>
            <a:r>
              <a:rPr lang="en-US" sz="3300" b="1" i="1" dirty="0">
                <a:solidFill>
                  <a:srgbClr val="FFCC66"/>
                </a:solidFill>
              </a:rPr>
              <a:t>Alternative – bring slaves from Africa </a:t>
            </a:r>
            <a:r>
              <a:rPr lang="en-US" sz="2600" i="1" dirty="0">
                <a:solidFill>
                  <a:srgbClr val="FFCC66"/>
                </a:solidFill>
              </a:rPr>
              <a:t>(just as de las Casa had suggested!)</a:t>
            </a:r>
          </a:p>
          <a:p>
            <a:pPr marL="457200" lvl="1" indent="0">
              <a:buNone/>
            </a:pPr>
            <a:endParaRPr lang="en-US" b="1" dirty="0">
              <a:solidFill>
                <a:srgbClr val="FFFFCC"/>
              </a:solidFill>
            </a:endParaRPr>
          </a:p>
          <a:p>
            <a:pPr lvl="1"/>
            <a:r>
              <a:rPr lang="en-US" b="1" dirty="0">
                <a:solidFill>
                  <a:srgbClr val="FFFFCC"/>
                </a:solidFill>
              </a:rPr>
              <a:t>Workers from Africa were brought to the Americas</a:t>
            </a:r>
          </a:p>
          <a:p>
            <a:pPr lvl="2"/>
            <a:r>
              <a:rPr lang="en-US" sz="2800" dirty="0"/>
              <a:t>They were immune to tropical diseases and were skilled workers</a:t>
            </a:r>
          </a:p>
        </p:txBody>
      </p:sp>
      <p:pic>
        <p:nvPicPr>
          <p:cNvPr id="44034" name="Picture 2" descr="http://www.dkimages.com/discover/previews/837/5111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1304" y="1295399"/>
            <a:ext cx="4210653" cy="2630475"/>
          </a:xfrm>
          <a:prstGeom prst="rect">
            <a:avLst/>
          </a:prstGeom>
          <a:noFill/>
        </p:spPr>
      </p:pic>
      <p:pic>
        <p:nvPicPr>
          <p:cNvPr id="69634" name="Picture 2" descr="http://static.guim.co.uk/sys-images/Guardian/Pix/pictures/2013/12/4/1386180483310/slavery-hannan-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04" y="4038600"/>
            <a:ext cx="42005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82061"/>
      </p:ext>
    </p:extLst>
  </p:cSld>
  <p:clrMapOvr>
    <a:masterClrMapping/>
  </p:clrMapOvr>
  <p:transition spd="slow"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D059D2-C974-4AE5-A2C1-76484DEADDE4}"/>
              </a:ext>
            </a:extLst>
          </p:cNvPr>
          <p:cNvSpPr txBox="1"/>
          <p:nvPr/>
        </p:nvSpPr>
        <p:spPr>
          <a:xfrm>
            <a:off x="457200" y="152400"/>
            <a:ext cx="7620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Spain and Portugal were getting very wealthy from their colonies!!!!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Much of Portugal’s wealth came from the slave trade and the exporting of spices and other goods from the East.</a:t>
            </a:r>
          </a:p>
          <a:p>
            <a:endParaRPr lang="en-US" dirty="0"/>
          </a:p>
          <a:p>
            <a:r>
              <a:rPr lang="en-US" dirty="0"/>
              <a:t>Because of all the gold, silver and other minerals coming out of Mexico and South America the Spanish became one of the wealthiest and most powerful countries in Europe.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360409-8900-4BEE-B9BC-F1916FC4B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640590"/>
              </p:ext>
            </p:extLst>
          </p:nvPr>
        </p:nvGraphicFramePr>
        <p:xfrm>
          <a:off x="444062" y="4191000"/>
          <a:ext cx="8224345" cy="2283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4345">
                  <a:extLst>
                    <a:ext uri="{9D8B030D-6E8A-4147-A177-3AD203B41FA5}">
                      <a16:colId xmlns:a16="http://schemas.microsoft.com/office/drawing/2014/main" val="1396755826"/>
                    </a:ext>
                  </a:extLst>
                </a:gridCol>
              </a:tblGrid>
              <a:tr h="1437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How do you think the Dutch, French and English felt about Portugal and Spain’s colonies and wealth? </a:t>
                      </a:r>
                      <a:r>
                        <a:rPr lang="en-US" sz="2400" b="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Probably not so great!!!!! They were very jealous. They wanted their fair share!!!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Great rivalries for power, wealth and colonies developed all over Europe and the New World.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994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024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87789"/>
            <a:ext cx="5559425" cy="838200"/>
          </a:xfrm>
        </p:spPr>
        <p:txBody>
          <a:bodyPr/>
          <a:lstStyle/>
          <a:p>
            <a:r>
              <a:rPr lang="en-US" sz="32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Struggles in North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228600" y="853440"/>
            <a:ext cx="6324600" cy="556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French</a:t>
            </a: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New France (Canada)</a:t>
            </a: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Wanted to spread Christianity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Trade Fur</a:t>
            </a: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Accepted and adapted to Native American way of life</a:t>
            </a:r>
          </a:p>
        </p:txBody>
      </p:sp>
      <p:pic>
        <p:nvPicPr>
          <p:cNvPr id="46082" name="Picture 2" descr="http://cache.eb.com/eb/image?id=91554&amp;rendTypeId=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8695" y="364897"/>
            <a:ext cx="2667000" cy="3715635"/>
          </a:xfrm>
          <a:prstGeom prst="rect">
            <a:avLst/>
          </a:prstGeom>
          <a:noFill/>
        </p:spPr>
      </p:pic>
      <p:sp>
        <p:nvSpPr>
          <p:cNvPr id="4" name="AutoShape 2" descr="data:image/jpeg;base64,/9j/4AAQSkZJRgABAQAAAQABAAD/2wCEAAkGBxMTEhUTExMWFhUXFxgZGRgYFxcYGBsaGBgaHRgYHxgYHSggHholHxUVIjEhJSkrLi4uGB8zODMtNygtLisBCgoKDg0OGhAQGi0dHSUtLS0tLSstLSstKy0tLS0tLS0rKystLS0tLS0tLS0tLS0tLS0tLS0tLTcrLS03LS03Lf/AABEIALQBDAMBIgACEQEDEQH/xAAcAAABBQEBAQAAAAAAAAAAAAAEAAIDBQYBBwj/xAA/EAABAwIEAwYDBgYBAwUBAAABAgMRACEEEjFBBVFhBhMicYGRMqGxB0LB0eHwFCNSYnLxUxUzgkOSorLCFv/EABkBAAMBAQEAAAAAAAAAAAAAAAECAwAEBf/EACMRAAICAgMBAQACAwAAAAAAAAABAhEDIRIxQRMiMlFhcYH/2gAMAwEAAhEDEQA/APOC5mEac4qUrBjWaC7ynlVRZNyYcy4kayeldeeGqZHTagA6NKlQqhbBzZYpxPUG3zp7LyhaYqutSCxpSuTNzZdKxQEAEdTXWsXeCRHlVODF4vauuOEqk+dDmH6MtcRxBAnK3J6W+dNXhlpwK8SFEKkqCdUjxVXCbVYY7HKOAW1kITB8V4+KmhK2UwycmwrhbIxOFS6kkuIPiE2keXSnYfiKmiVNkgnqSNOVYjgPElNLy5iEqsQDHlWxxHDkoAWvMEqMWgwTz5U8m4hyJyVxNHwLtSENw6rMrNYfU1H2u7Th9rumgUnMDPSsY6nIefI/pXQ7A60v1Zz82iL+FVlUBcka0Hh+CKF9FAzI2q3w7pHPyolp7WN9ZvQeRjKbBxxvGpTlUQpI30NNwqCsyRc7mrFvEJIiL3rikCCeY0NH6P0ZSYsM2pvRYj6VYMOMk+JwfWqQJIB0qCIBgC/MXo/Q3M1p4gwiAlQOmlEYjizbgKUKH7FYxtojXTpTkYcE29630NyNRwXi8tLZXYomJPhUOnWgSrvoVlSb7iYqk7iDGYwdtb0QzjlI8IUPUU6mNyL57grASQUZTckptB8t6oMX2fcUgrQoZJsVCCRzojF8cWtAQQP7j05UmuKLyhJMgA2mbbVuaZuSQ3CYMqQEyYSIzRc1Ydw2wnvFLyxvv5RQT3EFwAmEj+rmIqmxmZ4wrxEaHas50LzDHO0eHdWYCkkTlnQn8K1HC+F960lwGMyZ8q80cwsGQCSPea0PCuPKQjLlJ2i9ZyKJo07nZ5B+JZ/91EJ4e2kAEg+Zn51kn+P75o8s1BO8ZMFQJ9ZpbZVcTZvYZnKU5UweZNVwwOETbK1+/Wsp/GKXvryH61G6i+/yobBzgQKaXO1dGYEEgR0v61O49GxPT9a6wrXWSPSq0iOiLviYATBPTWupWdNACJIp7gVsB050oO6b0eJiPEPKJ8F09dYpzcnxKTJHWLcqnRmG0A2m02/3XAm0fnFLwRqRE5jBMVxwmRBn5UT3aYAUkfU05rDpuRPtFqHBApA7RULGTHrWr4hi0f8ASloBXm7sD+26hWb7mLe9bHtfinUcLDC2gkZWhOadwQfWhxVj49XR5PFx51ueC9pXFtJwTgTCvCDaVcgTz61iVIq1Yw4XlWJkAUZDwNZx3s47hYWpMoVoqZjoetVWU6nQ1P2e7Uy7lxKluNAc5KRpYHWL0djcHhsS4peELgaSElWcpABWoAAGZi4pOFk54vUVqEwIkXpymzrINTcR4elklCoSRYkqzA+otQaYKglJt/UbD2rfInwRLBm9dM3G9QOmdQCb3k7aVGVrF5tvFb4sPAPeQY8XlUKOntQrr6v3FLDrM2I2NB4mK4BGc7670S03m+8AL+dBKfmdzG+5qN3EKiIT6H8a3zZuLD8O5mIFjG3lU62/h0BPLWqrCKVmBAJ6D860XCeGvuArS2opggxBIPUSI86Kg2Cn6Z7iOJBZK2U3SfESSSRzA0FGcAQt9Ce7TnMXCYkEa1bcO4IhCChSChxUgLc+GDsALFXmau8LwvDstZAhFtVFIknn/qrLF/ZSUUU2J4KoDxKCL2CpHpJET61XPYQtzKb6EaW51d8Q4qG5hWZJsQTJA6E6jodKx3F+KFJhFwTZOwnYDas4wN8w7DJExFzA/KmYkDMcv3bDqRr7GR6U9pfdNqdOqQAkc1KsKo2HlAkC8C5vqdYrlx3KTZ6GWEYQUa2WgxCIIVAMWOtztUZKbaHXadetCOtzE6TUmHETGl966GjgpeBOFKArKQIjTSk44CbLAAsBlBionDYEp01/YoBYE6fKaylXgvFsIStQNxNTsuTYRrobU1tw7jyqUoE3ArntiWOQ6kWykEazHrTQ9mMct/0ovCpEzoNzEm/SuFEKJsBW5S/sLYNO15/e9NWYtU7zAI+KL+VXfZjF8OT/AC8Uwc2neZlH3E6Ueb9Y0IOfRQ9fpSQ6TJTfn0itl2u7MsIaTicGoFomFgGQOSp25R+dZQInWSeXlWcmtCyi1pkaFEqFtSAB1mK1/bPh6HFYdjKUhbiEHK4FkwL202ovsp2GCi3in3UoSCFBGpsZEk2ipvta4IosIxuFcBQyTmygSnNbN4RsKpFNofFa7Kx/sCzJSEhIAstS0iT/AIyYiq3Bdi+6EOYzDpudCVGJrzt7FuK+JxR8yaO4IqSoG+hoNSo6IuNmvR2awCErDmPK5MktNfCOUlRoTF4XhbWHWWlYhxRHhWoJSmfIDT1rvAOBuL79xRDbKrBatCYvAqbucI20GAleJKDckZEzM6A3F+dK/wDYy/wV/C+17+Gw/doLcE3SpCZI84mrlt7D4jKn+BfStQu62SWx1yZYinYPFuaNttIESMqAVCNpNWrqFrbGd5wq5gwOnhrPI10FxUuyvx3Y8JEofSdLKBQRPmaPZ7I4VQSP4lZXulKQr2AqBvApBzKJKoFio7a2m9bbsPiG0qU20hKVarI+JUxF+V9KaM5TZOUIxVmdf+z5SkyylyeawEgjqDVfi+weJzZEIlcSQSPLN5TXuJZsJ9ap22AMarT/ALQ6/eqtNek7T8PHP/4DH/8AAPVSB/8AqpXOwHECkkMJKgLDMiSfOa94KOgpikxVKEs+X+Mdi+KpI73CvKzHKMoCxPLwkwOpprHZPijBDjWHeBESWwVEH+lQTuNxX1GOcxVL2fdJQs3IU8v6nblQ6dBXR425xbFtpS1jWS0sp0cTZxIsSDpOk+dUGJ4uYKQq217jpO8V639s+ADvD1qAlbKkupO8Dwr9Mqif/EV4A+sJAMkq5HQeZ3rNsMSfF8SJ6n5VDw9KnHEAXMjqLc/QGlwTAfxDyW5gGSo8kjX8q3uCx4Qs5EpSgeGIF9QD6ipSaRWF3ZnuKPGEIH3dOqyLq/8AER70GklIypE+vua0fGcAhwd6myxqkbyZJ86pFNnSYNDGkkDPkcnsg8R5/So1kg7mpu5VOp9ql7uNNfpVSQK6o6Sf3tUYPT50UoSNN7elMCBtNDSNYSgROYCZ0OompErBF73qISTz+utOSbRy3rlZFhy0nLKdOhmhsnWJ+V9aYhZG03O8VxLkn9+1boFkqWwSAZ19KldaSZzJkgQIuKYgWnTlUgTaZjnOvtW5BUmugrg3GHMKf5cltXxtKEpI3BnWtAxwhjFqS7hDl/5MOT4h/gdweWvnWTeJAkXttUmFdKEl1Cy26kEpPOBNKl4johkU/wAzX/Te47AymO9KTsMsgdIm1V/DeKv4NRStoPMuAhaAoZVJNiROhqbsjxxjE5e8UpLp1UpRUFHrOh8qt+P4QZC4E5S3Mg8voQarae49lqa0+jyrjnZ1KnCrDIUhsmyHCmUztKTEUzhvZx5CiVZYIixn8K2YYZV4sove1j7CnN4gCyQB13+db6X2H50wRONWGksOtIcQLgG0cj5004ho+E4VWc7he3nNSYm6hHXW+kUUwgpskBY3N5HSoSk0ysYoY3kSJThVx1cPpRiMUoi2HQn/ACX+lOQ2E3GvIzzonu1KSc4BTYgAH1uanyY/FAXfPC7aWEGDdCc35Vd9kHsrrjjigPCkqUfCNbmq15vwgIUUjyFGdk2M+LabIlIBWq85iiyQdrKUD6CrYJfolmj+TetdqcKdXQPMKA94oZnibLmLBbcSoFoiUkESFaVpEIj9/vnVF2o4a0pAWUDOlSYULG5g3Fdkro5E10XapimqE2qjR2XZIup+4/5l0nOyOGj/ANQ9S6s/jTWwUi2W6kJgqT6qH51VdlFyyeZcWRcaTY+VcR2Vwkf9lJPMyfrvVZ2V4Bhy2o93lUla4WFFKrzuPI0tvkhklRN22CVYXEJVcd04D7aV8sTXvPb7HO4fB4pt2cyZSlf/ACJcVlbV/lEz1FeLcE4d3zgBskQVHkP2KzlqzRjbo0HZjDBrDrdVZThAH+I/A0QHhJAHLTbXfy+dLiL0wkCEgBIG1t6ZhcMDGo16etc0pWdKjWg/iD6WmMxTmmw2+tU6AIESJH3tRVtjspAQTEb0EvBaADW49qyZyZ5W6QHiG5GtjUKWUg7360SMOREG1SLZExNxRtkbYIpHSK442BA6c4q7wfB1OMrczZQgSP7idEjrSZ4JiiB/LT/5hIV870boZJsqUbGYpoJuAbUS0kD1G9tdK4psJ315ClFBm1SROlGNtjKSfz01qBJ1FwYgUaxiBBGQfCb3MdYraARJVBi/L9ipUqN+elcLu3LSoy8eXtWowSh4hJEajXzoLiuBU4AUAkwqeUc6e4pV5IiJP79KIw63DhXw2qFBJUTuUpEqAPlRitj4/wCRV4Lh7rZLqiUpC8iiCNRvysSK3rHHj3f8FjfhWIQ6hQNtr6cpBqDG4VCeFhsTmSk5wdQ5ZSp6+IGg+zHGEPM/weLumQEZlFIM/CmEJnMDcGZPpTSgr/pnXDJquy4c4SWinNCkn4HBICh+B6UlYZAk/uagY4irAr7lwh7DqNgqQfK4BChzonjzYQj+Ia/mMG07oJ+6r86j7T7L+X4V+NSAAqdD9bH60/D4w3AMGJ1EGq0cUSuUAj5e1G4fCuLSPAtSdBlSSaWSNF7LD+KMAwfOR60S3jpOUZiLaqt8hXGOF4gCzZCeqQLR1OtEJwTg+IpQY3Un6CakU0VmIxCwT4ArlrV79mwUrFqUoBIDRAAEarE/Sq15lCQSp0eYk/lV59muQvuqQokQAZEXmbVbAv0iWb+LPSpqq7S/9kj+5P8A9hVtaqntCf5X/mj613S6ONdli0IA8hXVpBF6SVfSuLFMhRkRpVR2dSPH/m55Tmn8atY96quB2U8N++UdfwoPtDLpnnH29qUWGgn4S8ArzCFFI8tfasLwnD900lAFz4j5nSvS/tdALSE83vo2fzrC4VQiN9K5c8t0dGCOrA0YWfmbctqEXxRIeCFpKUD71yTG5Aq7dxCUJNqw3GMSVOFXOfakhFSKOTibheGQpAWgyNdt9I3qLC4d505W0KUeQEAW3UbVfYfs63guEIxC8xfeDRAzQBnIICeRyiZqv4XxppGKBU+41lJBQ6pSgoEaZtJ0hR5VSqdHO8al+jquyOMN8qR0K0+9qs+Hdj22xmxC85/oTZI9dT8qvOIcbSmAm4N7ER71nMfx1SrJtBvvrpRaQFjSLl/HIQEgISEp+EQLfrVU5xlU2UKzuIxpJMkz+9qgShZuB84/CgyqVdFaF5TMW/LauoeiLa04pAA1Os04KEQBc6n6eVIecR98Tqny2pwxB8SQCAdYt6daQcgDzj6UwrIP750DEil710kCDNRqF6Sk/X6VrMdcenU/r6UdwRRl1AEyyu3mkx8zVUtzX68q0HZFqUvRGdTeUTsCbq9KpDsaL2G8UQWGHkOqCnHJWspBCZjLAHIJSkVnlCUtuC/hAVbWBr86f9oDyioGdZT+/egeCYqW8vL8afN0dON0y0wXEQJStCVt5CVSBm3iDpIjetHwF4IKThHfjSc2HfUDmE3AAGnv6Vl14UKmDlJsSORFRJBSoFSdE5QRfyMa1zKSOvZ6ziuJPBrMy0UKAuxlS2qw1QcviFtNfOqzD4/EPIzGWxaCSZEHT8KxvZjiDgiCFQr7wCoEjQm4rVYfGF5eYmcx58qEtsKVBSkuKgd4meUW+c1XPpWmSoiINwDV8niTQCgmEgJM/wBUjWs2zxkBwhfwKP1rSxgjksFU9IOWTpJIH1Na37LXDncn+sctweVYfiq0hZAKcmoUCTPS1W32fMKcxIaCVhlZzOqhYBS2kwnPG6iN9JpsOpWDLTVHuKn07qSD5j86p+0bg7sQoT3iNCNJ/wB049n8F/wteZH5mqniHBcCmC2G0qm/iPwmyhAJrqk9HLFKzTIeT/Un3H504vJ/qT7ishiMHwpNy0k9PEfrQi18PNkYTNygD8/wofVB+bNm88gSoqSALm4096zHD+0bHeuZSshSyQQ2tQAiDJANV+KQ2E5xw7KAQcxzCCDY6CrXBfxuUJaZbaSNBYR8zQ+jb0gqCS2Yj7XuJoUjDltYKVuLIM6wkDTYydKyHDMHiFfA06sbZUKP0Fb/ALY9oH8ApGdtKlOZlSgpSM0gGSETJnWs4vty+sfCB/kpav0qU9vaKw1HTAHezONdB/kFHIuKSgfMzQDP2ZYpZ8buHSTsFlZv0SKG4v2zxSVkJUgR/YJk7VefZ/j8Q88cQ88otMgrUmwGm4FNBNAm02Xn2wY4J/h8In4WmwuOoTkSPZJ9680Th/ACRJMkzrerHtJxFeIxCnT8S1zB2SNAZ5CnqRapSybtFIwpUzvC0l8NpKlCEkWuZTtHpT8fmYgO3STZYtpzGxvT+xmPDOLbVaEuif8AFYKVel69s4mrCODK822QbwpIv18q6ON7IudHgoxyVSUi3PmamRxIm/416hxhrCOAtYdljPlMEAQPRO9ebOMZSUlK7Wsm1K40GM7KwydKelX75UxRyj2qHvKSjzyXL/qpHDpPtQ3e/KkpyfmZocQE6TJnl+Fdcc5nnQhB1G4tXA2b9PczW4mJm3By/OjuEY0NLUsqy2MDYyIiqxsyIFok9dP0rjaVKHzuPxpkqdhG8exod52+tAcOfyKE72NTOgHXnUDiItNqr2i0WaTDu0ZmrL4TGlNjcaTV6y+CLEHyrjyY2tndjmmi14flSHFkCcsdb0ZwbElIBtbTWaqmHNR0pLfWiI0vN9j0oQTY0mq2EcXw6B3jpnMqPLbb0HtQWD42tpjMy4UKCRZJ0M38J3qDieMzJIFoHy1pYXDJKRIGlUnJabBjj2kaRntjiWUJehDjhA8SklJ06GD6itjwztE++xnW4SSdLACOUbV5b/0yRCVKF+dh5CvQsMyGGWwo3yJBGip1M8qaEr9BONeFr/1JSYkz6wBWV7S9qFBSWkEZ1qieQ+tQca40YI0t5Re0ViOLP5lJV94Gabsn0X6u1riHClqLWzKAJJ5xW57K9uMQAA6lK09PCr5V4vgySq+5+dbvhy0hIBJrSfDoKqXZ6nj+0iH0FCUwSQbrSdDO1aLAY1t1PhIMASNxXkb3FRhmUuhtJzKypSdTYkkQdo+dHcP+0BpshS2onXKhQVfrJB96aGVp/oEsSa/Ib9sWHzIZXrlcg+SgfxArzx/DoCcyZIjpr67W2rY9qu2GGxOHLabKUQQFGNDMnXqPWsHi3ipstd6nKT90SQP6dhRlKF3YIxklVGafOZZvocyjzNXnDXVtMqTJCXXAFjcBI8KT0JKT6Ruae1gkt2SLDdUE+cCwqLFOqX/LTvlkgA3FiR52PpUnkvS6KLHSt9kjMrdU4eg9dz6xRpFD8ORAUDsoj2oo1zzf6LrcSqaGVw/3A+6TIPnT+K4jMtQDaStxNlqUpayPvCVnWa5imYcSocwD5GoOItT3RJAyrM7WVlJPyNdmN3FHLkVMs+yDj6FCEwOZSR87V6Fiu6cOdSVZiBOU2J56GsjhMUpWHuTAKgCZEpGhvWSdcck33oiUGrHLXfl19qHcZINqsGWVTfkbje0emlDtkgwoabnTpSs5HaIe6hUxF/ltRQwwCQokE6Zep/1RmDwKlmw8Oh6QRIrq+GaEXEwQfiubeutAHFlU2jc6TUjzBKlERAvpVr/06w8Juo+QiIEbXprjQRCV7yDHO0Vg8WVowACklRJSU5p0gTEdTrUOJQTITGWbc6v1NFakpGiQb+cn8rVDj+GLtBzA3trGmh60bGrRnzgiDEzeJ9BMUxzDg3kkc4/fKrlzBlJTYnQkwNeXpAqN3DpEbm86en1o2EzrqSBpanNtHVtUHloferF3DhRHoPx9arn2VJJIBH+6fsZMlZxb6dyRcRrPMVaFxB7wF7uwkAgKkkk7CqrDY2De06jrzogtpcKjodZ6AXpX3tFl0DLeBEk326xVpw3iaSUoCVlRgABMkk7ACqz+GGYgjQ+VjppV52TyYfFtPf0k66CUkT6TSTUH2PCU10bvgvC+5T3rzf8AMEFKDEo6qA+90qq4liVF1SibXmrXiXFpnKZvOtZTE4hRzqPOBSKl0O2/QDHOSbn8N6plKknzqZxUknahcOu5n9mqpE2xzaIdj+4R7Vs+DtZomqPCYfOVr5aeoAFXnDF5RHQ0k3Y8EP8AtFxwQMK2iCRmkdCIqh79wpGZAteyt4tr51N2tBU80vYJy/Op29BU8s1rRTFF72AYnEkoAyKGXqDoK47i1rTCUGLEEnpyirDEfCr/ABP0qLBH+Ug80p+lT5fm6KNO6sEDC3PjMJ/pH40bh8MlIsKkrpNK5WFKiHDfE7/n9UpqZVDMK8bv+QPukflUilUZdmh0BcVkJkba13GnME2k5godJF6meuIqLguNC3EIyAQCAZuSJrowttUc2fRoONOlLDfl+/Ss0UXq/wC1SykNpGhR9DVMAKd9iQVossA74syiIIki+nTaaeGWssAG1xOkmYtyFAJ3sIta4nkByqdNjCR8+fOl5HHzDcGFKSpLaogXmEn8b3pndwSc4UT4VRfbprULDwQTaSQZ5Ecpp2KfUpKTBE6ExFtx0uKZMpGS9L1AUW75bjw3tN5k739qgc4Y2454ikTceLeDYz1Nt+tDt4gFKSowoJ5z4dTtqTTXsUAYJN5gQCBpv7VhuSJ3OHwrw2ypvJ+95+Q1qAZylbh8WgjmIEfKu4jigJFikHUpIN/aYqJrFT4ZKRzO5Ai4Gk8qwG0wFb5gpiJmOd4n5CnhtOXWCZ5CNx50ah1N87a1T4ZSrKZH6GgzNzJAGkgEmDpNYDaOfwoUiUn4bxBkxe3+6Gb4apTKnAYGYJg76D3JNGNqEFXiTBSNrA3BF+YHtRffZTlAKikhY5EnVPXSZooZNNGMxXC3RBUgjNcTYxJEkagSDryodlpSClSgck2rY8SStalKcWVKUOUaaR6RVXibjKoaAfL9insF0Uj+IBVmA1J9RUrOMrmJw8kgA2/f40CcOoXAjf2oOKY0ZmtwThW3PUj9+lJ9e0zH18qruzmIVlcSRaAb6T+elTLdhR3EE8qnxplk7RX44Zd6Ewep+dFvrB8UyOu5oDDCVxz+pNqouhH2azh5AaM7n6CjWCQJA+dBcQwami2kj7snzJ/SlhBnUBtvyqVFbAO0DqipuTadPTWjGV2FCdqcQ0FIQm6wZJ2AP41JhnrCp5Y6RTFLbC1GQR0qHhx/lN/4j6U8GqzhvE0BIQowRYToeVTjFuLoo5VJWWxNIU0K5aGKaTU6GsBxCV94tSDcJT4diDP5VLhcalyYsRqk6j9KaDDp6oH/AMT+tMxOCSSVJ8K9cw/Krvi6TJU1tBCjVLg15MQJ0Dg9if1ooPuo+JOf+5P5UBxBaVLzJOqfY/nVcCal/gjmaaNt2tWAEyNB9f8AVZn+MO0+9aXtA+HMKhzWW25/yNqxP8XGutUa2TUtGqZAjMbbgaqMW15XpykZCDIMja49aHbcsL6g+URFJaTaNjEecVBs5HQ1hxMyToLDaNx8hXXXSYJMkA/rTmsCYzTYWneQLU1s3OosPlrc1tgaJUpPUEXibc/epYzW2nl6+9R2Itvf35mpErMATcCx5/rRtgHrTBNwQLaXiutlQnNcWPPewmmFVyNttvX9KeoCBaL+ZkQTQtmHIIJkE7wI9xmmk6geEySqdDED153FNcMmI39pprz0C4tfy3pkwqT9DkKQmRqfDIMbakHl0p+KxQA8CMoGYyTfxE/e9aBVMAnnYefkNLfOntqV94T5bXkT0m1OmNzYK0HCggg5SZtYBOwnfSg3HB3iQEkdDJ2JnytVi4x4pUT8/O3lFDJzJUFzmJEEKFovaPKiMnYLIkkyDvIi/nyoR9OSbExYkG3Sj3SDmzDUkkDYC4ufSoktyoq1BBJ6jl/lNMg2CcIUc5SfvJM+ht60/ENQSNCRAn51wWUFJA5jWfKu45BIJV5i16D7LRegPGoSkgTMCf0ozslw1T+LbAT4ArOs7BIvc7UV2S7HO45wpSQ2hJGZZ0vsP7jXryeEN4JruWkeEASfvEx8Sjzp/AXsoO1vCApGaLwTWCbxSUJP51u+I4jOlZn4bRXknEsRYpB1NTSt6GugV98rcKjuatMNmgQv3E1Rg1Y4R+mmtGxvZapx5T8aT5puPbalwcpU2ZANztzv+NQtu1HwxeVS08jNQr8utF7/AEvQ1WDKDmaMf2n4T+Vdbx4nKsZFddD5GpA5SdSlQhQmku9SHqtoY+fGg/5D3E/hUuaq5YUgpm6AoQdxtHXWjZrTjVAUuzqjVVxdsApUN7GrMmgOLj+XPIimwupIXIriwZ3iSy0G9ov6GgFqNPaTJotJFdT7ONsuU4qfPbzqRC7AEnXWhG0yYNjre2lFBrQA3AMnaeQrnaItBCMQbpBt7c4pKQYkT7e9M7uAIvc7fL986NwazPI/rrE6it2EHZ0Gx/OP1qUIJ0ExEeu8+1J5ITYJIlWaT9JohKYFuV4M0KFaI0lURFpm3T9/KpkqAJzDqRzJ289/9VAhZ5WvPSN/0qLvD4uvyM2NAAap0TFpIvB+nW2lQl83GkyPwqJrQeet7kfhVgyykFZm5BjmCR5/Osg1ZGgwIMqT766D9aa2AZCQdASJ2F6nXhwfFmEkySNLjSOcz70A2jKo8imPISPypkzdM5gnAsLSISq5gTcb63JESf3EqzEJFouQJN+ZJpzGHSAlRjNm9pMDzJj2mmuACeZOvn0pmxrXgzDhVyLX1PWw9CTR6MPmIgwABEREnU9Y+npQaMabJGVOggWtb8q7jCUmSkKIAMCwSo7j0rchk7L/AITwBsgOvr7ppJMJsVKI5HXL7TReP4iVSllCQ2BATlCp6308retZBWOedVJBIbEBI0trJ31qHiHEXdRmSOUaeUedNyodzS6JOOcRenLOQgyMoyxBBER6Voexvah5SS0+orzLHiMT4rXPpWQUwp2CZmN9TcWk/uxqJhhaZKVSTcjlB2rc0I5mi49xVDfeIUbkGAOhrz51lSrkc60DmAKz4rmQCT56zTHOHkCJ1GvlQU0th52Z4M7muKBBtV4rCAiARNQYrCRHrrT80zKQAziqmLsLSr0NOOCmKhVhokXJ5fvyraHUyzS7UiXaASwUoJJ0iBHXc0mn5E9YqTxl1lC8YvwK8p9qlC6DWuUqHSKdhXZQny+lK4aGUrYWVUNxD/tmnhVRYxXgV5UIraGk7TA+HpBSrzF99DUsjr7VDw/Rfp+NFpQdQqJvpNdL7OL0L7oCfIn1onBXIB5fhSpVAkwxtUgE6xXAuDIjU229jvXaVEcm75Uax5daeydtqVKlYrO4ZIKT6/jQDA/flXKVZkw9s69AD6zrUryAlKSBfOPpP4UqVKjeELd1FOxgfMVK60ARr8WX0EfnSpUQeDHV2PSntHeBOWPlSpVkPEjxbYAED4hJ9aatdptYW9BSpVl2BhOGOXLA302vIP1NDKbBMbFQHuaVKlf8gsa62EqUBsSP186d3KYmNvxpUqLMgZSykpjz96YkfzI2kilSrG8I8uvmfka65BIJA+HlXaVFdgB8SISI6UiwnKTF51967SqiGRA6gZCY0MDyignWgEtxuVE/KuUqdDjWhCZHX51DglajkaVKs+mVgw0GocafAfSuUqnHtF30wfho18xViXeg9qVKqvs5Jd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8" name="Picture 6" descr="http://www.outdoornews.com/wp-content/uploads/2016/03/BeaverPe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82763"/>
            <a:ext cx="3018289" cy="20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http://bowsite.com/bowsite/features/interviews/Tommiranda/1980-fur-cab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19" y="4482763"/>
            <a:ext cx="2606467" cy="20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http://www.canadahistoryproject.ca/images/images-1663/fur-cano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40" y="4347436"/>
            <a:ext cx="2689860" cy="233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upload.wikimedia.org/wikipedia/commons/thumb/b/b0/Nouvelle-France_map-en.svg/2000px-Nouvelle-France_map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1" y="457200"/>
            <a:ext cx="8565147" cy="61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0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6898" y="0"/>
            <a:ext cx="4953000" cy="30777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b="1" dirty="0"/>
              <a:t>The</a:t>
            </a:r>
            <a:r>
              <a:rPr lang="en-US" sz="2800" b="1" dirty="0"/>
              <a:t> </a:t>
            </a:r>
            <a:r>
              <a:rPr lang="en-US" sz="2800" b="1" u="sng" dirty="0">
                <a:solidFill>
                  <a:schemeClr val="folHlink"/>
                </a:solidFill>
              </a:rPr>
              <a:t>caravel</a:t>
            </a:r>
            <a:r>
              <a:rPr lang="en-US" sz="2800" b="1" dirty="0"/>
              <a:t> </a:t>
            </a:r>
            <a:r>
              <a:rPr lang="en-US" b="1" dirty="0"/>
              <a:t>of the 15th century was a type vessel with </a:t>
            </a:r>
            <a:r>
              <a:rPr lang="en-US" b="1" u="sng" dirty="0">
                <a:solidFill>
                  <a:schemeClr val="folHlink"/>
                </a:solidFill>
              </a:rPr>
              <a:t>lateen sails</a:t>
            </a:r>
            <a:r>
              <a:rPr lang="en-US" b="1" dirty="0">
                <a:solidFill>
                  <a:schemeClr val="folHlink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(triangular sails supported by a beam at the top), extremely maneuverable.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000" b="1" dirty="0"/>
              <a:t>The design was such a success that Prince Henry the Navigator used it to design his ships of exploration.</a:t>
            </a:r>
          </a:p>
        </p:txBody>
      </p:sp>
      <p:pic>
        <p:nvPicPr>
          <p:cNvPr id="10243" name="Picture 6" descr="caravel1%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533400"/>
            <a:ext cx="3429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8" descr="wp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78250"/>
            <a:ext cx="34639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0" descr="F_002_HenryNaviga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" y="3276600"/>
            <a:ext cx="41923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Struggles in North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233464" y="1039238"/>
            <a:ext cx="4800600" cy="5562600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rgbClr val="FFCC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English</a:t>
            </a:r>
          </a:p>
          <a:p>
            <a:endParaRPr lang="en-US" b="1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Jamestown 1607 – First successful English colony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Exported tobacco</a:t>
            </a:r>
          </a:p>
          <a:p>
            <a:pPr lvl="1"/>
            <a:endParaRPr lang="en-US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1620 - Pilgrims in Massachusetts , Pennsylvania &amp; Maryland sought religious freedom</a:t>
            </a:r>
          </a:p>
          <a:p>
            <a:pPr lvl="1"/>
            <a:endParaRPr lang="en-US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62C0E-0752-4470-A98B-18E18D36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19200"/>
            <a:ext cx="4800601" cy="2835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CD234-8C69-4A20-A3EA-8F289A7C7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232541"/>
            <a:ext cx="266676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0394E-E5E1-4303-8034-B4165E3B0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386" y="4232540"/>
            <a:ext cx="2640339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707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762000"/>
          </a:xfrm>
        </p:spPr>
        <p:txBody>
          <a:bodyPr/>
          <a:lstStyle/>
          <a:p>
            <a:r>
              <a:rPr lang="en-US" sz="36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Struggles in North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8028"/>
            <a:ext cx="3276600" cy="5562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 colonies develop</a:t>
            </a:r>
          </a:p>
          <a:p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Needed workers to work the land </a:t>
            </a: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Brought slaves from Africa</a:t>
            </a:r>
          </a:p>
        </p:txBody>
      </p:sp>
      <p:pic>
        <p:nvPicPr>
          <p:cNvPr id="5" name="Content Placeholder 8" descr="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0" y="922283"/>
            <a:ext cx="4800600" cy="556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762000"/>
          </a:xfrm>
        </p:spPr>
        <p:txBody>
          <a:bodyPr/>
          <a:lstStyle/>
          <a:p>
            <a:r>
              <a:rPr lang="en-US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Struggles in North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143000"/>
            <a:ext cx="5116749" cy="5562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British/French Rivalry</a:t>
            </a:r>
          </a:p>
          <a:p>
            <a:pPr lvl="1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Clashed in Europe and in North America</a:t>
            </a:r>
          </a:p>
          <a:p>
            <a:pPr lvl="1"/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French and Indian War</a:t>
            </a:r>
          </a:p>
          <a:p>
            <a:pPr lvl="2"/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Also known as the Seven Years’ War</a:t>
            </a:r>
          </a:p>
          <a:p>
            <a:pPr marL="914400" lvl="2" indent="0">
              <a:buNone/>
            </a:pP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14400" lvl="2" indent="0">
              <a:buNone/>
            </a:pPr>
            <a:r>
              <a:rPr lang="en-US" sz="32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British win –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sign Treaty of Paris</a:t>
            </a:r>
            <a:r>
              <a:rPr lang="en-US" sz="32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en-US" sz="3200" b="1" u="sng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ensures British dominance in North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91DC8-4374-4608-A5BD-9D7B3642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034" y="1169751"/>
            <a:ext cx="4145424" cy="2495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CFD778-B1DA-410B-BE03-BA0D718FD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034" y="3893496"/>
            <a:ext cx="4267200" cy="27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4312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685800"/>
          </a:xfrm>
        </p:spPr>
        <p:txBody>
          <a:bodyPr/>
          <a:lstStyle/>
          <a:p>
            <a:r>
              <a:rPr lang="en-US" dirty="0"/>
              <a:t>Triangular Slave Trade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51054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Spanish &amp; Portuguese controlled the slave trade in the 1500s</a:t>
            </a:r>
          </a:p>
          <a:p>
            <a:r>
              <a:rPr lang="en-US" dirty="0">
                <a:solidFill>
                  <a:srgbClr val="FFCC66"/>
                </a:solidFill>
              </a:rPr>
              <a:t>Triangular Trade</a:t>
            </a:r>
          </a:p>
          <a:p>
            <a:pPr lvl="1"/>
            <a:r>
              <a:rPr lang="en-US" dirty="0">
                <a:solidFill>
                  <a:srgbClr val="FFCC66"/>
                </a:solidFill>
              </a:rPr>
              <a:t>1</a:t>
            </a:r>
            <a:r>
              <a:rPr lang="en-US" baseline="30000" dirty="0">
                <a:solidFill>
                  <a:srgbClr val="FFCC66"/>
                </a:solidFill>
              </a:rPr>
              <a:t>st</a:t>
            </a:r>
            <a:r>
              <a:rPr lang="en-US" dirty="0">
                <a:solidFill>
                  <a:srgbClr val="FFCC66"/>
                </a:solidFill>
              </a:rPr>
              <a:t> leg - Europe to Africa – goods (guns, cloth, cash)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leg - Africa to Americas – </a:t>
            </a:r>
            <a:r>
              <a:rPr lang="en-US" u="sng" dirty="0">
                <a:solidFill>
                  <a:srgbClr val="FFCC66"/>
                </a:solidFill>
              </a:rPr>
              <a:t>brought Slave</a:t>
            </a:r>
            <a:r>
              <a:rPr lang="en-US" dirty="0">
                <a:solidFill>
                  <a:srgbClr val="FFCC66"/>
                </a:solidFill>
              </a:rPr>
              <a:t>s also known as the </a:t>
            </a:r>
            <a:r>
              <a:rPr lang="en-US" b="1" u="sng" dirty="0">
                <a:solidFill>
                  <a:srgbClr val="FFCC66"/>
                </a:solidFill>
              </a:rPr>
              <a:t>Middle Passage</a:t>
            </a:r>
            <a:endParaRPr lang="en-US" b="1" dirty="0">
              <a:solidFill>
                <a:srgbClr val="FFCC66"/>
              </a:solidFill>
            </a:endParaRP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leg - North America &amp; the Americas to Europe – Tobacco, sugar, molasses, cotton, furs, salt fish, rum</a:t>
            </a:r>
          </a:p>
          <a:p>
            <a:endParaRPr lang="en-US" dirty="0"/>
          </a:p>
        </p:txBody>
      </p:sp>
      <p:pic>
        <p:nvPicPr>
          <p:cNvPr id="51202" name="Picture 2" descr="http://hitchcock.itc.virginia.edu/SlaveTrade/collection/large/E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219200"/>
            <a:ext cx="3281689" cy="4953000"/>
          </a:xfrm>
          <a:prstGeom prst="rect">
            <a:avLst/>
          </a:prstGeom>
          <a:noFill/>
          <a:effectLst>
            <a:glow rad="2286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Triangular Trade Routes</a:t>
            </a:r>
          </a:p>
        </p:txBody>
      </p:sp>
      <p:pic>
        <p:nvPicPr>
          <p:cNvPr id="5" name="Content Placeholder 4" descr="wh_beginningsofourglobalageeuropeamericas_maps_0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 b="10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4291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8443" y="2812915"/>
            <a:ext cx="5663913" cy="3733800"/>
          </a:xfrm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3405474" cy="215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52400"/>
            <a:ext cx="240787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97626" y="38911"/>
            <a:ext cx="56639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CC66"/>
                </a:solidFill>
              </a:rPr>
              <a:t>The </a:t>
            </a:r>
            <a:r>
              <a:rPr lang="en-US" sz="3200" b="1" u="sng" dirty="0">
                <a:solidFill>
                  <a:srgbClr val="FFCC66"/>
                </a:solidFill>
              </a:rPr>
              <a:t>MIDDLE PASSAGE</a:t>
            </a:r>
            <a:r>
              <a:rPr lang="en-US" sz="3200" u="sng" dirty="0">
                <a:solidFill>
                  <a:srgbClr val="FFCC66"/>
                </a:solidFill>
              </a:rPr>
              <a:t> </a:t>
            </a:r>
            <a:r>
              <a:rPr lang="en-US" sz="3200" dirty="0"/>
              <a:t>- the horrific human journey - the “middle leg” of the triangular trade – slaves were transported from Africa to the Americas</a:t>
            </a: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lave_trade_1650-1860_b - www.slaveryinamerica.or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685800"/>
            <a:ext cx="8444013" cy="5410200"/>
          </a:xfrm>
        </p:spPr>
      </p:pic>
    </p:spTree>
    <p:extLst>
      <p:ext uri="{BB962C8B-B14F-4D97-AF65-F5344CB8AC3E}">
        <p14:creationId xmlns:p14="http://schemas.microsoft.com/office/powerpoint/2010/main" val="312475220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304800"/>
            <a:ext cx="88392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b="1" dirty="0"/>
              <a:t>10 to 16 million Africans were transported across the Atlantic to the America between 1500 and 1900 </a:t>
            </a:r>
          </a:p>
          <a:p>
            <a:pPr>
              <a:buFont typeface="Arial" pitchFamily="34" charset="0"/>
              <a:buChar char="•"/>
            </a:pPr>
            <a:endParaRPr lang="en-US" sz="2500" dirty="0"/>
          </a:p>
          <a:p>
            <a:pPr>
              <a:buFont typeface="Arial" pitchFamily="34" charset="0"/>
              <a:buChar char="•"/>
            </a:pPr>
            <a:r>
              <a:rPr lang="en-US" sz="2500" b="1" dirty="0">
                <a:solidFill>
                  <a:srgbClr val="FFFF99"/>
                </a:solidFill>
              </a:rPr>
              <a:t>at least 2 million Africans-died during the Middle Passage </a:t>
            </a:r>
          </a:p>
          <a:p>
            <a:pPr>
              <a:buFont typeface="Arial" pitchFamily="34" charset="0"/>
              <a:buChar char="•"/>
            </a:pPr>
            <a:endParaRPr lang="en-US" sz="2500" dirty="0">
              <a:solidFill>
                <a:srgbClr val="FFFF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500" b="1" dirty="0">
                <a:solidFill>
                  <a:srgbClr val="FFFF99"/>
                </a:solidFill>
              </a:rPr>
              <a:t>for every 100 slaves who reached the New World, 40 died in Africa or during the Middle Passage 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3505199"/>
            <a:ext cx="2590800" cy="3116263"/>
          </a:xfrm>
        </p:spPr>
      </p:pic>
      <p:pic>
        <p:nvPicPr>
          <p:cNvPr id="56322" name="Picture 2" descr="http://www.kislakfoundation.org/millennium-exhibit/pics/burnside/0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200400"/>
            <a:ext cx="1693333" cy="1981200"/>
          </a:xfrm>
          <a:prstGeom prst="rect">
            <a:avLst/>
          </a:prstGeom>
          <a:noFill/>
        </p:spPr>
      </p:pic>
      <p:pic>
        <p:nvPicPr>
          <p:cNvPr id="56324" name="Picture 4" descr="http://www.blackartdepot.com/gallery/blackhistoryart/new/text/pics/mini_middle-passage-julian-madyun-1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733800"/>
            <a:ext cx="3463834" cy="2819400"/>
          </a:xfrm>
          <a:prstGeom prst="rect">
            <a:avLst/>
          </a:prstGeom>
          <a:noFill/>
        </p:spPr>
      </p:pic>
      <p:pic>
        <p:nvPicPr>
          <p:cNvPr id="56326" name="Picture 6" descr="http://americainchains2009.files.wordpress.com/2010/07/slaver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5257800"/>
            <a:ext cx="1778000" cy="13335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3048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99"/>
                </a:solidFill>
              </a:rPr>
              <a:t>in ships, slaves live in spaces less then 5 feet high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horrific odors filled those spaces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99"/>
                </a:solidFill>
              </a:rPr>
              <a:t>the most serious danger was dehydration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many Africans attempted suicide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99"/>
                </a:solidFill>
              </a:rPr>
              <a:t>there was a revolt on one in every ten voyages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Middle Passage between Africa and America usually took more than seven weeks </a:t>
            </a:r>
          </a:p>
        </p:txBody>
      </p:sp>
      <p:pic>
        <p:nvPicPr>
          <p:cNvPr id="55298" name="Picture 2" descr="http://projectmiddlepassage.files.wordpress.com/2008/09/slave_deck-tit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24200"/>
            <a:ext cx="3003504" cy="342900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743200"/>
            <a:ext cx="510837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AutoShape 4" descr="http://schoolworkhelper.net/wp-content/uploads/2010/08/Slaves-in-chain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5400" y="292322"/>
            <a:ext cx="8229600" cy="762000"/>
          </a:xfrm>
        </p:spPr>
        <p:txBody>
          <a:bodyPr/>
          <a:lstStyle/>
          <a:p>
            <a:r>
              <a:rPr lang="en-US" sz="3600" dirty="0"/>
              <a:t>Triangular Slave Trade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101339"/>
            <a:ext cx="5334001" cy="5715000"/>
          </a:xfrm>
        </p:spPr>
        <p:txBody>
          <a:bodyPr/>
          <a:lstStyle/>
          <a:p>
            <a:r>
              <a:rPr lang="en-US" b="1" dirty="0">
                <a:solidFill>
                  <a:srgbClr val="FFFF99"/>
                </a:solidFill>
              </a:rPr>
              <a:t>Impact of the slave trade</a:t>
            </a:r>
          </a:p>
          <a:p>
            <a:pPr lvl="1"/>
            <a:r>
              <a:rPr lang="en-US" dirty="0"/>
              <a:t>80,000 slaves were shipped to the Americas per year by the 1780s</a:t>
            </a:r>
          </a:p>
          <a:p>
            <a:pPr lvl="1"/>
            <a:r>
              <a:rPr lang="en-US" b="1" dirty="0">
                <a:solidFill>
                  <a:srgbClr val="FFCC66"/>
                </a:solidFill>
              </a:rPr>
              <a:t>Some African tribes were so depleted they ceased to exist!</a:t>
            </a:r>
          </a:p>
          <a:p>
            <a:pPr lvl="1"/>
            <a:r>
              <a:rPr lang="en-US" dirty="0"/>
              <a:t>Other nations in Africa depended on the slave trade</a:t>
            </a:r>
          </a:p>
          <a:p>
            <a:pPr lvl="2"/>
            <a:r>
              <a:rPr lang="en-US" sz="2800" dirty="0"/>
              <a:t>They fought wars with each other in order to capture slaves to sell to the Europeans.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91C8B-C1C7-4F91-86FC-E65205064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92322"/>
            <a:ext cx="3557217" cy="5237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6FE34-BF15-40CE-AA95-F39DE6AC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5604">
            <a:off x="5248548" y="4465630"/>
            <a:ext cx="3735626" cy="200529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7372" y="331145"/>
            <a:ext cx="7772400" cy="3352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US" b="1" u="sng" dirty="0"/>
              <a:t>The Magnetic Compass</a:t>
            </a:r>
            <a:r>
              <a:rPr lang="en-US" b="1" dirty="0"/>
              <a:t> - </a:t>
            </a:r>
            <a:r>
              <a:rPr lang="en-US" dirty="0">
                <a:solidFill>
                  <a:srgbClr val="FFCC66"/>
                </a:solidFill>
              </a:rPr>
              <a:t>is an instrument that uses a magnetized steel bar to indicate direction relative to the earth's </a:t>
            </a:r>
            <a:r>
              <a:rPr lang="en-US" i="1" dirty="0">
                <a:solidFill>
                  <a:srgbClr val="FFCC66"/>
                </a:solidFill>
              </a:rPr>
              <a:t>magnetic</a:t>
            </a:r>
            <a:r>
              <a:rPr lang="en-US" dirty="0">
                <a:solidFill>
                  <a:srgbClr val="FFCC66"/>
                </a:solidFill>
              </a:rPr>
              <a:t> poles. </a:t>
            </a:r>
          </a:p>
          <a:p>
            <a:r>
              <a:rPr lang="en-US" sz="2800" dirty="0"/>
              <a:t>It has been used for navigation for hundreds of years; invented by the Chinese.</a:t>
            </a:r>
          </a:p>
        </p:txBody>
      </p:sp>
      <p:pic>
        <p:nvPicPr>
          <p:cNvPr id="54274" name="Picture 2" descr="http://media-2.web.britannica.com/eb-media/85/78185-004-AE7965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968772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http://exchangedownloads.smarttech.com/public/content/dd/ddd92e10-9cdd-4596-87c4-52fa67e8bfa9/previews/medium/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49" y="2819400"/>
            <a:ext cx="526240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40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0" y="292100"/>
            <a:ext cx="8899079" cy="1143000"/>
          </a:xfrm>
        </p:spPr>
        <p:txBody>
          <a:bodyPr>
            <a:noAutofit/>
          </a:bodyPr>
          <a:lstStyle/>
          <a:p>
            <a:r>
              <a:rPr lang="en-US" sz="2800" b="1" u="sng" dirty="0">
                <a:solidFill>
                  <a:srgbClr val="FFFFCC"/>
                </a:solidFill>
              </a:rPr>
              <a:t>Columbian Exchange</a:t>
            </a:r>
            <a:r>
              <a:rPr lang="en-US" sz="2800" b="1" dirty="0">
                <a:solidFill>
                  <a:srgbClr val="FFFFCC"/>
                </a:solidFill>
              </a:rPr>
              <a:t>:  </a:t>
            </a:r>
            <a:r>
              <a:rPr lang="en-US" sz="2800" b="1" dirty="0">
                <a:solidFill>
                  <a:srgbClr val="FFCC66"/>
                </a:solidFill>
              </a:rPr>
              <a:t>Movement of goods &amp; people between Europe, Africa &amp; Americas following Christopher Columbus’s discovery in the </a:t>
            </a:r>
            <a:r>
              <a:rPr lang="en-US" sz="2800" b="1" i="1" dirty="0">
                <a:solidFill>
                  <a:srgbClr val="FFCC66"/>
                </a:solidFill>
              </a:rPr>
              <a:t>“New World”</a:t>
            </a:r>
          </a:p>
        </p:txBody>
      </p:sp>
      <p:pic>
        <p:nvPicPr>
          <p:cNvPr id="6" name="Content Placeholder 5" descr="ah02_columbianexchange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458200" cy="5041900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>
            <p:ph idx="1"/>
          </p:nvPr>
        </p:nvGraphicFramePr>
        <p:xfrm>
          <a:off x="609600" y="304800"/>
          <a:ext cx="7769225" cy="6338253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 pitchFamily="101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Old World to New 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New World to Old 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Diseases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Smallpox, Measles, Chicken Pox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Malaria, Yellow Fever, Influenza, The Common Cold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Syphilis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Animals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Horses, Cattle, Pigs, Sheep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Goats, Chickens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Turkeys, Llamas, Alpacas, Guinea Pigs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Plants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Rice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Wheat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Barley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Oats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Coffee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Sugarcane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Bananas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Melons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Olives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Dandelions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Daisies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Clover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Ragweed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Kentucky Bluegrass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Corn (Maize)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Potatoes (White &amp; Sweet Varieties)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Beans (Snap, Kidney, &amp; Lima Varieties)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Tobacco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Peanuts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Squash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Peppers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Tomatoes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Pumpkins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Pineapples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Cacao (Source of Chocolate)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Chicle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 (Source of Chewing Gum)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Papayas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Guavas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itchFamily="101" charset="0"/>
                        </a:rPr>
                        <a:t>Avocados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EE7F2"/>
                        </a:gs>
                        <a:gs pos="17999">
                          <a:srgbClr val="FBD49C"/>
                        </a:gs>
                        <a:gs pos="39000">
                          <a:srgbClr val="FBA97D"/>
                        </a:gs>
                        <a:gs pos="64000">
                          <a:srgbClr val="FAC77D"/>
                        </a:gs>
                        <a:gs pos="82001">
                          <a:srgbClr val="FEE7F2"/>
                        </a:gs>
                        <a:gs pos="100000">
                          <a:srgbClr val="FBEAC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51" y="77416"/>
            <a:ext cx="5257800" cy="69151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b="1" u="sng" dirty="0">
                <a:solidFill>
                  <a:srgbClr val="FFCC66"/>
                </a:solidFill>
              </a:rPr>
              <a:t>New foods led to population growth</a:t>
            </a:r>
          </a:p>
          <a:p>
            <a:pPr marL="0" indent="0">
              <a:buNone/>
            </a:pPr>
            <a:r>
              <a:rPr lang="en-US" sz="2800" dirty="0"/>
              <a:t>_______________________________</a:t>
            </a:r>
          </a:p>
          <a:p>
            <a:pPr marL="0" indent="0" algn="ctr">
              <a:buNone/>
            </a:pPr>
            <a:endParaRPr lang="en-US" b="1" u="sng" dirty="0">
              <a:solidFill>
                <a:srgbClr val="FFFF99"/>
              </a:solidFill>
            </a:endParaRPr>
          </a:p>
          <a:p>
            <a:pPr marL="0" indent="0" algn="ctr">
              <a:buNone/>
            </a:pPr>
            <a:r>
              <a:rPr lang="en-US" sz="3600" b="1" u="sng" dirty="0">
                <a:solidFill>
                  <a:srgbClr val="FFFF99"/>
                </a:solidFill>
              </a:rPr>
              <a:t>Mercantilism:</a:t>
            </a:r>
          </a:p>
          <a:p>
            <a:pPr marL="0" indent="0" algn="ctr">
              <a:buNone/>
            </a:pPr>
            <a:endParaRPr lang="en-US" b="1" u="sng" dirty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99"/>
                </a:solidFill>
              </a:rPr>
              <a:t>A successful nation must export more goods than they import</a:t>
            </a:r>
          </a:p>
          <a:p>
            <a:r>
              <a:rPr lang="en-US" sz="2800" dirty="0">
                <a:solidFill>
                  <a:srgbClr val="FFFF99"/>
                </a:solidFill>
              </a:rPr>
              <a:t>Colonies will be important because they provide natural resources &amp; markets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__________________________________</a:t>
            </a:r>
          </a:p>
          <a:p>
            <a:pPr marL="0" indent="0">
              <a:buNone/>
            </a:pPr>
            <a:endParaRPr lang="en-US" sz="2400" dirty="0">
              <a:solidFill>
                <a:srgbClr val="FFFFCC"/>
              </a:solidFill>
            </a:endParaRPr>
          </a:p>
          <a:p>
            <a:pPr marL="0" indent="0" algn="ctr">
              <a:buNone/>
            </a:pPr>
            <a:r>
              <a:rPr lang="en-US" sz="3100" b="1" u="sng" dirty="0">
                <a:solidFill>
                  <a:srgbClr val="FFFFCC"/>
                </a:solidFill>
              </a:rPr>
              <a:t>CHANGES IN EUROPE:</a:t>
            </a:r>
          </a:p>
          <a:p>
            <a:pPr marL="0" indent="0">
              <a:buNone/>
            </a:pPr>
            <a:endParaRPr lang="en-US" sz="3100" b="1" u="sng" dirty="0">
              <a:solidFill>
                <a:srgbClr val="FFFF00"/>
              </a:solidFill>
            </a:endParaRPr>
          </a:p>
          <a:p>
            <a:r>
              <a:rPr lang="en-US" sz="3100" dirty="0"/>
              <a:t>Europe’s wealth grows</a:t>
            </a:r>
          </a:p>
          <a:p>
            <a:r>
              <a:rPr lang="en-US" sz="3100" dirty="0"/>
              <a:t>European countries became jealous of each others’ wealth</a:t>
            </a:r>
          </a:p>
          <a:p>
            <a:r>
              <a:rPr lang="en-US" sz="3100" dirty="0"/>
              <a:t>Colonies become angry with Europe because they were not represented; to many restrictions, too many taxes, etc.</a:t>
            </a:r>
          </a:p>
        </p:txBody>
      </p:sp>
      <p:pic>
        <p:nvPicPr>
          <p:cNvPr id="54274" name="Picture 2" descr="http://www.worldcommunitycookbook.org/season/guide/photos/co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94148"/>
            <a:ext cx="3429000" cy="2857500"/>
          </a:xfrm>
          <a:prstGeom prst="rect">
            <a:avLst/>
          </a:prstGeom>
          <a:noFill/>
        </p:spPr>
      </p:pic>
      <p:pic>
        <p:nvPicPr>
          <p:cNvPr id="54276" name="Picture 4" descr="http://www.all-creatures.org/recipes/images/i-potatoes-w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0410" y="3200400"/>
            <a:ext cx="3124199" cy="266917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lassical_GPS-thumb-450x4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1"/>
            <a:ext cx="4343400" cy="396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Heidelbe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61909"/>
            <a:ext cx="3798003" cy="38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6200" y="4419600"/>
            <a:ext cx="4953000" cy="2292935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chemeClr val="folHlink"/>
                </a:solidFill>
              </a:rPr>
              <a:t>Uses coordinates via the sky: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folHlink"/>
                </a:solidFill>
              </a:rPr>
              <a:t>It allowed sailors to approximate the </a:t>
            </a:r>
            <a:r>
              <a:rPr lang="en-US" sz="2600" b="1" dirty="0"/>
              <a:t>time</a:t>
            </a:r>
            <a:r>
              <a:rPr lang="en-US" sz="2600" dirty="0">
                <a:solidFill>
                  <a:schemeClr val="folHlink"/>
                </a:solidFill>
              </a:rPr>
              <a:t> and </a:t>
            </a:r>
            <a:r>
              <a:rPr lang="en-US" sz="2600" b="1" dirty="0"/>
              <a:t>direction</a:t>
            </a:r>
            <a:r>
              <a:rPr lang="en-US" sz="2600" dirty="0">
                <a:solidFill>
                  <a:schemeClr val="folHlink"/>
                </a:solidFill>
              </a:rPr>
              <a:t> in which they were sailing, and the </a:t>
            </a:r>
            <a:r>
              <a:rPr lang="en-US" sz="2600" b="1" dirty="0"/>
              <a:t>number of days passed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040409" y="4426726"/>
            <a:ext cx="202739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 dirty="0">
                <a:solidFill>
                  <a:srgbClr val="FFFF99"/>
                </a:solidFill>
              </a:rPr>
              <a:t>The astrolabe can also be used to estimate the height of a building or a tree</a:t>
            </a:r>
            <a:endParaRPr lang="en-US" sz="2200" dirty="0">
              <a:solidFill>
                <a:srgbClr val="FFFF99"/>
              </a:solidFill>
            </a:endParaRPr>
          </a:p>
        </p:txBody>
      </p:sp>
      <p:pic>
        <p:nvPicPr>
          <p:cNvPr id="9" name="Picture 9" descr="H61_f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7608" y="4336689"/>
            <a:ext cx="1634393" cy="236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3368397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Astrolabe</a:t>
            </a: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304800"/>
            <a:ext cx="5867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</a:rPr>
              <a:t>In 1492: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Ferdinand and Isabella, the King and Queen of Spain, expel all Jews from their country after successfully driving out the Muslims through warfare... </a:t>
            </a:r>
            <a:r>
              <a:rPr lang="en-US" sz="2000" b="1" i="1" dirty="0">
                <a:solidFill>
                  <a:srgbClr val="FFFF00"/>
                </a:solidFill>
              </a:rPr>
              <a:t>Remember, the Spanish Reconquista?</a:t>
            </a:r>
            <a:r>
              <a:rPr lang="en-US" sz="2000" i="1" dirty="0"/>
              <a:t> Their plan of </a:t>
            </a:r>
            <a:r>
              <a:rPr lang="en-US" sz="2000" i="1" dirty="0">
                <a:solidFill>
                  <a:srgbClr val="FFACFB"/>
                </a:solidFill>
              </a:rPr>
              <a:t>“reconquering Spain for God and the Catholic Church.”</a:t>
            </a:r>
          </a:p>
          <a:p>
            <a:pPr>
              <a:buFont typeface="Arial" pitchFamily="34" charset="0"/>
              <a:buChar char="•"/>
            </a:pPr>
            <a:r>
              <a:rPr lang="en-US" b="1" u="sng" dirty="0">
                <a:solidFill>
                  <a:srgbClr val="FFCC66"/>
                </a:solidFill>
              </a:rPr>
              <a:t>NOW</a:t>
            </a:r>
            <a:r>
              <a:rPr lang="en-US" dirty="0"/>
              <a:t> – they have time &amp; $$$ to explore!!!!</a:t>
            </a:r>
          </a:p>
        </p:txBody>
      </p:sp>
      <p:pic>
        <p:nvPicPr>
          <p:cNvPr id="47106" name="Picture 2" descr="http://www.sbceo.k12.ca.us/~vms/carlton/Renaissance/ColS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3748087"/>
            <a:ext cx="5322794" cy="2895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38641" y="228600"/>
            <a:ext cx="2743200" cy="637097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Spain then put all its effort into</a:t>
            </a:r>
            <a:r>
              <a:rPr lang="en-US" b="1" dirty="0">
                <a:solidFill>
                  <a:srgbClr val="FFFF00"/>
                </a:solidFill>
              </a:rPr>
              <a:t>……. </a:t>
            </a:r>
            <a:r>
              <a:rPr lang="en-US" b="1" dirty="0">
                <a:solidFill>
                  <a:srgbClr val="FFCC66"/>
                </a:solidFill>
              </a:rPr>
              <a:t>finding a route to the East Indies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CC66"/>
                </a:solidFill>
              </a:rPr>
              <a:t>Purpose: </a:t>
            </a:r>
            <a:r>
              <a:rPr lang="en-US" dirty="0"/>
              <a:t>Spices, wealth, spread of Christianity</a:t>
            </a:r>
          </a:p>
          <a:p>
            <a:endParaRPr lang="en-US" b="1" dirty="0">
              <a:solidFill>
                <a:srgbClr val="FFCC6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CC66"/>
                </a:solidFill>
              </a:rPr>
              <a:t>Christopher Columbus </a:t>
            </a:r>
            <a:r>
              <a:rPr lang="en-US" dirty="0"/>
              <a:t>is sent off to find the East Indies, funded by Spain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7108" name="Picture 4" descr="http://www.gospelgifs.com/categories/borders/brdr0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"/>
            <a:ext cx="3886200" cy="785013"/>
          </a:xfrm>
          <a:prstGeom prst="rect">
            <a:avLst/>
          </a:prstGeom>
          <a:noFill/>
        </p:spPr>
      </p:pic>
      <p:pic>
        <p:nvPicPr>
          <p:cNvPr id="47110" name="Picture 6" descr="http://www.chemistryland.com/CHM130FieldLab/pp-doubloon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700712"/>
            <a:ext cx="1054250" cy="685800"/>
          </a:xfrm>
          <a:prstGeom prst="rect">
            <a:avLst/>
          </a:prstGeom>
          <a:noFill/>
        </p:spPr>
      </p:pic>
      <p:pic>
        <p:nvPicPr>
          <p:cNvPr id="59394" name="Picture 2" descr="http://waldotheclown.com/images/SPINNINGDOLLARSIG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95887"/>
            <a:ext cx="8953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54" y="90936"/>
            <a:ext cx="4561490" cy="341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699" y="3970347"/>
            <a:ext cx="4285962" cy="281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89499" y="90936"/>
            <a:ext cx="4648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Two Worlds Meet in 1492</a:t>
            </a:r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35417" y="2895009"/>
            <a:ext cx="2057400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prstDash val="dash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San Salvador</a:t>
            </a:r>
            <a:endParaRPr lang="en-US" dirty="0"/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6194360" y="4546292"/>
            <a:ext cx="190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Taino Native Americans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20" name="Rectangle 13"/>
          <p:cNvSpPr>
            <a:spLocks noChangeArrowheads="1"/>
          </p:cNvSpPr>
          <p:nvPr/>
        </p:nvSpPr>
        <p:spPr bwMode="auto">
          <a:xfrm>
            <a:off x="2112963" y="236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13321" name="Picture 15" descr="Columbus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674" y="3657600"/>
            <a:ext cx="391657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anta_Maria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4467" y="5194046"/>
            <a:ext cx="1752600" cy="145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94345" y="1628186"/>
            <a:ext cx="44117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C00"/>
                </a:solidFill>
              </a:rPr>
              <a:t>Sadly</a:t>
            </a:r>
            <a:r>
              <a:rPr lang="en-US" sz="2600" dirty="0">
                <a:solidFill>
                  <a:srgbClr val="FFCC66"/>
                </a:solidFill>
              </a:rPr>
              <a:t> - Within 16 years of Columbus’ arrival all the Taino Natives were dead of </a:t>
            </a:r>
            <a:r>
              <a:rPr lang="en-US" sz="2600" b="1" u="sng" dirty="0">
                <a:solidFill>
                  <a:srgbClr val="FFCC66"/>
                </a:solidFill>
              </a:rPr>
              <a:t>disease</a:t>
            </a:r>
            <a:r>
              <a:rPr lang="en-US" sz="2600" dirty="0">
                <a:solidFill>
                  <a:srgbClr val="FFCC66"/>
                </a:solidFill>
              </a:rPr>
              <a:t> and </a:t>
            </a:r>
            <a:r>
              <a:rPr lang="en-US" sz="2600" b="1" u="sng" dirty="0">
                <a:solidFill>
                  <a:srgbClr val="FFCC66"/>
                </a:solidFill>
              </a:rPr>
              <a:t>mistreatment</a:t>
            </a:r>
            <a:r>
              <a:rPr lang="en-US" sz="2600" dirty="0">
                <a:solidFill>
                  <a:srgbClr val="FFCC66"/>
                </a:solidFill>
              </a:rPr>
              <a:t> &amp; they </a:t>
            </a:r>
            <a:r>
              <a:rPr lang="en-US" sz="2600" b="1" u="sng" dirty="0">
                <a:solidFill>
                  <a:srgbClr val="FFCC66"/>
                </a:solidFill>
              </a:rPr>
              <a:t>lost their land</a:t>
            </a:r>
            <a:r>
              <a:rPr lang="en-US" sz="2600" dirty="0">
                <a:solidFill>
                  <a:srgbClr val="FFCC66"/>
                </a:solidFill>
              </a:rPr>
              <a:t> to the Spanish.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3000" y="228600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Columbus lands in San Salvador, in the Caribbean</a:t>
            </a:r>
          </a:p>
        </p:txBody>
      </p:sp>
    </p:spTree>
  </p:cSld>
  <p:clrMapOvr>
    <a:masterClrMapping/>
  </p:clrMapOvr>
  <p:transition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T_M03_DiscovCP300g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34393" y="228600"/>
            <a:ext cx="5943600" cy="4457700"/>
          </a:xfrm>
          <a:noFill/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76199" y="152400"/>
            <a:ext cx="285819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/>
              <a:t>In 1493 the Pope drew the</a:t>
            </a:r>
            <a:r>
              <a:rPr lang="en-US" b="1" dirty="0"/>
              <a:t>:  </a:t>
            </a:r>
            <a:r>
              <a:rPr lang="en-US" sz="2800" b="1" dirty="0">
                <a:solidFill>
                  <a:schemeClr val="folHlink"/>
                </a:solidFill>
              </a:rPr>
              <a:t>LINE of </a:t>
            </a:r>
            <a:r>
              <a:rPr lang="en-US" sz="2600" b="1" dirty="0">
                <a:solidFill>
                  <a:schemeClr val="folHlink"/>
                </a:solidFill>
              </a:rPr>
              <a:t>DEMARCATION</a:t>
            </a:r>
            <a:r>
              <a:rPr lang="en-US" sz="2800" b="1" dirty="0"/>
              <a:t> </a:t>
            </a:r>
            <a:r>
              <a:rPr lang="en-US" dirty="0"/>
              <a:t>to divide the </a:t>
            </a:r>
            <a:r>
              <a:rPr lang="en-US" b="1" i="1" dirty="0">
                <a:solidFill>
                  <a:srgbClr val="FFCC00"/>
                </a:solidFill>
              </a:rPr>
              <a:t>“New World”</a:t>
            </a:r>
            <a:r>
              <a:rPr lang="en-US" dirty="0"/>
              <a:t> between Spain and Portugal</a:t>
            </a:r>
            <a:r>
              <a:rPr lang="en-US" sz="2000" dirty="0"/>
              <a:t>. </a:t>
            </a:r>
            <a:endParaRPr lang="en-US" sz="2000" u="sng" dirty="0">
              <a:solidFill>
                <a:srgbClr val="FFFF00"/>
              </a:solidFill>
              <a:latin typeface="Lucida Grande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8945" y="4826675"/>
            <a:ext cx="87900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CC00"/>
                </a:solidFill>
                <a:latin typeface="+mj-lt"/>
              </a:rPr>
              <a:t>Anything to the West of a vertical line through South America could be claimed by Spain</a:t>
            </a:r>
            <a:r>
              <a:rPr lang="en-US" b="1" u="sng" dirty="0">
                <a:latin typeface="+mj-lt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FF00"/>
                </a:solidFill>
                <a:latin typeface="+mj-lt"/>
              </a:rPr>
              <a:t>Anything to the east of the vertical line went to Portugal (Brazil)</a:t>
            </a:r>
          </a:p>
        </p:txBody>
      </p:sp>
      <p:pic>
        <p:nvPicPr>
          <p:cNvPr id="55298" name="Picture 2" descr="http://apushheritage.weebly.com/uploads/1/0/4/5/10459787/7183853.jpg?1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5" y="2667147"/>
            <a:ext cx="2552700" cy="20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16152</TotalTime>
  <Words>1765</Words>
  <Application>Microsoft Office PowerPoint</Application>
  <PresentationFormat>On-screen Show (4:3)</PresentationFormat>
  <Paragraphs>228</Paragraphs>
  <Slides>42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Arial Unicode MS</vt:lpstr>
      <vt:lpstr>Calibri</vt:lpstr>
      <vt:lpstr>Lucida Grande</vt:lpstr>
      <vt:lpstr>Roboto</vt:lpstr>
      <vt:lpstr>Times</vt:lpstr>
      <vt:lpstr>Times New Roman</vt:lpstr>
      <vt:lpstr>Blank Presentation</vt:lpstr>
      <vt:lpstr>Document</vt:lpstr>
      <vt:lpstr>LARGER NEW WORLDS are DISCOVERED……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Conquistadors</vt:lpstr>
      <vt:lpstr>PowerPoint Presentation</vt:lpstr>
      <vt:lpstr>PowerPoint Presentation</vt:lpstr>
      <vt:lpstr>Spaniards vs. Aztecs</vt:lpstr>
      <vt:lpstr>Spaniards vs. Aztecs</vt:lpstr>
      <vt:lpstr>Spaniards vs. Aztecs</vt:lpstr>
      <vt:lpstr>PowerPoint Presentation</vt:lpstr>
      <vt:lpstr>PowerPoint Presentation</vt:lpstr>
      <vt:lpstr>PowerPoint Presentation</vt:lpstr>
      <vt:lpstr>The Conquistadors</vt:lpstr>
      <vt:lpstr>PowerPoint Presentation</vt:lpstr>
      <vt:lpstr>Reasons for Spanish Victory</vt:lpstr>
      <vt:lpstr>PowerPoint Presentation</vt:lpstr>
      <vt:lpstr>Spanish Colonies in the Americas</vt:lpstr>
      <vt:lpstr>PowerPoint Presentation</vt:lpstr>
      <vt:lpstr>Struggles in North America</vt:lpstr>
      <vt:lpstr>PowerPoint Presentation</vt:lpstr>
      <vt:lpstr>Struggles in North America</vt:lpstr>
      <vt:lpstr>Struggles in North America</vt:lpstr>
      <vt:lpstr>Struggles in North America</vt:lpstr>
      <vt:lpstr>Triangular Slave Trade</vt:lpstr>
      <vt:lpstr>Triangular Trade Routes</vt:lpstr>
      <vt:lpstr>PowerPoint Presentation</vt:lpstr>
      <vt:lpstr>PowerPoint Presentation</vt:lpstr>
      <vt:lpstr>PowerPoint Presentation</vt:lpstr>
      <vt:lpstr>PowerPoint Presentation</vt:lpstr>
      <vt:lpstr>Triangular Slave Trade</vt:lpstr>
      <vt:lpstr>Columbian Exchange:  Movement of goods &amp; people between Europe, Africa &amp; Americas following Christopher Columbus’s discovery in the “New World”</vt:lpstr>
      <vt:lpstr>PowerPoint Presentation</vt:lpstr>
      <vt:lpstr>PowerPoint Presentation</vt:lpstr>
    </vt:vector>
  </TitlesOfParts>
  <Company>Cyprress Bay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MODERN EUROPE</dc:title>
  <dc:creator>Kathleen Harrington</dc:creator>
  <cp:lastModifiedBy>Kathleen D. Harrington</cp:lastModifiedBy>
  <cp:revision>392</cp:revision>
  <cp:lastPrinted>2020-01-17T13:41:19Z</cp:lastPrinted>
  <dcterms:created xsi:type="dcterms:W3CDTF">2012-11-26T18:49:19Z</dcterms:created>
  <dcterms:modified xsi:type="dcterms:W3CDTF">2020-01-22T23:37:49Z</dcterms:modified>
</cp:coreProperties>
</file>